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18" r:id="rId1"/>
  </p:sldMasterIdLst>
  <p:notesMasterIdLst>
    <p:notesMasterId r:id="rId48"/>
  </p:notesMasterIdLst>
  <p:sldIdLst>
    <p:sldId id="304" r:id="rId2"/>
    <p:sldId id="256" r:id="rId3"/>
    <p:sldId id="444" r:id="rId4"/>
    <p:sldId id="449" r:id="rId5"/>
    <p:sldId id="445" r:id="rId6"/>
    <p:sldId id="446" r:id="rId7"/>
    <p:sldId id="447" r:id="rId8"/>
    <p:sldId id="448" r:id="rId9"/>
    <p:sldId id="355" r:id="rId10"/>
    <p:sldId id="390" r:id="rId11"/>
    <p:sldId id="354" r:id="rId12"/>
    <p:sldId id="391" r:id="rId13"/>
    <p:sldId id="299" r:id="rId14"/>
    <p:sldId id="345" r:id="rId15"/>
    <p:sldId id="306" r:id="rId16"/>
    <p:sldId id="322" r:id="rId17"/>
    <p:sldId id="323" r:id="rId18"/>
    <p:sldId id="290" r:id="rId19"/>
    <p:sldId id="346" r:id="rId20"/>
    <p:sldId id="300" r:id="rId21"/>
    <p:sldId id="321" r:id="rId22"/>
    <p:sldId id="392" r:id="rId23"/>
    <p:sldId id="428" r:id="rId24"/>
    <p:sldId id="426" r:id="rId25"/>
    <p:sldId id="429" r:id="rId26"/>
    <p:sldId id="430" r:id="rId27"/>
    <p:sldId id="348" r:id="rId28"/>
    <p:sldId id="396" r:id="rId29"/>
    <p:sldId id="434" r:id="rId30"/>
    <p:sldId id="435" r:id="rId31"/>
    <p:sldId id="436" r:id="rId32"/>
    <p:sldId id="394" r:id="rId33"/>
    <p:sldId id="393" r:id="rId34"/>
    <p:sldId id="347" r:id="rId35"/>
    <p:sldId id="349" r:id="rId36"/>
    <p:sldId id="431" r:id="rId37"/>
    <p:sldId id="324" r:id="rId38"/>
    <p:sldId id="313" r:id="rId39"/>
    <p:sldId id="351" r:id="rId40"/>
    <p:sldId id="314" r:id="rId41"/>
    <p:sldId id="350" r:id="rId42"/>
    <p:sldId id="310" r:id="rId43"/>
    <p:sldId id="353" r:id="rId44"/>
    <p:sldId id="320" r:id="rId45"/>
    <p:sldId id="450" r:id="rId46"/>
    <p:sldId id="357"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7095" algn="l" rtl="0" eaLnBrk="0" fontAlgn="base" hangingPunct="0">
      <a:spcBef>
        <a:spcPct val="0"/>
      </a:spcBef>
      <a:spcAft>
        <a:spcPct val="0"/>
      </a:spcAft>
      <a:defRPr sz="2400" kern="1200">
        <a:solidFill>
          <a:schemeClr val="tx1"/>
        </a:solidFill>
        <a:latin typeface="Times" pitchFamily="1" charset="0"/>
        <a:ea typeface="+mn-ea"/>
        <a:cs typeface="+mn-cs"/>
      </a:defRPr>
    </a:lvl2pPr>
    <a:lvl3pPr marL="914189" algn="l" rtl="0" eaLnBrk="0" fontAlgn="base" hangingPunct="0">
      <a:spcBef>
        <a:spcPct val="0"/>
      </a:spcBef>
      <a:spcAft>
        <a:spcPct val="0"/>
      </a:spcAft>
      <a:defRPr sz="2400" kern="1200">
        <a:solidFill>
          <a:schemeClr val="tx1"/>
        </a:solidFill>
        <a:latin typeface="Times" pitchFamily="1" charset="0"/>
        <a:ea typeface="+mn-ea"/>
        <a:cs typeface="+mn-cs"/>
      </a:defRPr>
    </a:lvl3pPr>
    <a:lvl4pPr marL="1371282"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8377"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5472" algn="l" defTabSz="914189" rtl="0" eaLnBrk="1" latinLnBrk="0" hangingPunct="1">
      <a:defRPr sz="2400" kern="1200">
        <a:solidFill>
          <a:schemeClr val="tx1"/>
        </a:solidFill>
        <a:latin typeface="Times" pitchFamily="1" charset="0"/>
        <a:ea typeface="+mn-ea"/>
        <a:cs typeface="+mn-cs"/>
      </a:defRPr>
    </a:lvl6pPr>
    <a:lvl7pPr marL="2742566" algn="l" defTabSz="914189" rtl="0" eaLnBrk="1" latinLnBrk="0" hangingPunct="1">
      <a:defRPr sz="2400" kern="1200">
        <a:solidFill>
          <a:schemeClr val="tx1"/>
        </a:solidFill>
        <a:latin typeface="Times" pitchFamily="1" charset="0"/>
        <a:ea typeface="+mn-ea"/>
        <a:cs typeface="+mn-cs"/>
      </a:defRPr>
    </a:lvl7pPr>
    <a:lvl8pPr marL="3199660" algn="l" defTabSz="914189" rtl="0" eaLnBrk="1" latinLnBrk="0" hangingPunct="1">
      <a:defRPr sz="2400" kern="1200">
        <a:solidFill>
          <a:schemeClr val="tx1"/>
        </a:solidFill>
        <a:latin typeface="Times" pitchFamily="1" charset="0"/>
        <a:ea typeface="+mn-ea"/>
        <a:cs typeface="+mn-cs"/>
      </a:defRPr>
    </a:lvl8pPr>
    <a:lvl9pPr marL="3656754" algn="l" defTabSz="914189"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5E4"/>
    <a:srgbClr val="A5C1F3"/>
    <a:srgbClr val="9A79E4"/>
    <a:srgbClr val="E9EDF4"/>
    <a:srgbClr val="FFFFFF"/>
    <a:srgbClr val="8BE9F3"/>
    <a:srgbClr val="FF7EFF"/>
    <a:srgbClr val="FF00FF"/>
    <a:srgbClr val="93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5" autoAdjust="0"/>
    <p:restoredTop sz="82005" autoAdjust="0"/>
  </p:normalViewPr>
  <p:slideViewPr>
    <p:cSldViewPr>
      <p:cViewPr varScale="1">
        <p:scale>
          <a:sx n="76" d="100"/>
          <a:sy n="76" d="100"/>
        </p:scale>
        <p:origin x="11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90"/>
    </p:cViewPr>
  </p:sorterViewPr>
  <p:notesViewPr>
    <p:cSldViewPr>
      <p:cViewPr varScale="1">
        <p:scale>
          <a:sx n="83" d="100"/>
          <a:sy n="83" d="100"/>
        </p:scale>
        <p:origin x="-19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cking\My%20Documents\Inorganic\Abundance%20of%20Element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cking\My%20Documents\Inorganic\Abundance%20of%20Elem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cking\My%20Documents\Inorganic\Abundance%20of%20Elemen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8223972003519"/>
          <c:y val="2.2504666083406278E-2"/>
          <c:w val="0.86592475940507996"/>
          <c:h val="0.84355234762321352"/>
        </c:manualLayout>
      </c:layout>
      <c:lineChart>
        <c:grouping val="standard"/>
        <c:varyColors val="0"/>
        <c:ser>
          <c:idx val="1"/>
          <c:order val="1"/>
          <c:spPr>
            <a:ln>
              <a:noFill/>
            </a:ln>
          </c:spPr>
          <c:marker>
            <c:symbol val="none"/>
          </c:marker>
          <c:cat>
            <c:numRef>
              <c:f>'Binding Energy'!$C$4:$C$86</c:f>
              <c:numCache>
                <c:formatCode>General</c:formatCode>
                <c:ptCount val="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35</c:v>
                </c:pt>
                <c:pt idx="34">
                  <c:v>34</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numCache>
            </c:numRef>
          </c:cat>
          <c:val>
            <c:numRef>
              <c:f>'Binding Energy'!$J$4:$J$86</c:f>
              <c:numCache>
                <c:formatCode>General</c:formatCode>
                <c:ptCount val="83"/>
                <c:pt idx="0">
                  <c:v>0</c:v>
                </c:pt>
                <c:pt idx="1">
                  <c:v>-7.0746454929600473</c:v>
                </c:pt>
                <c:pt idx="2">
                  <c:v>-5.6068877616075055</c:v>
                </c:pt>
                <c:pt idx="3">
                  <c:v>-6.4629688802265948</c:v>
                </c:pt>
                <c:pt idx="4">
                  <c:v>-6.9273011496988053</c:v>
                </c:pt>
                <c:pt idx="5">
                  <c:v>-7.6801121908432508</c:v>
                </c:pt>
                <c:pt idx="6">
                  <c:v>-7.4758503488102077</c:v>
                </c:pt>
                <c:pt idx="7">
                  <c:v>-7.9764415650958824</c:v>
                </c:pt>
                <c:pt idx="8">
                  <c:v>-7.7791439908209981</c:v>
                </c:pt>
                <c:pt idx="9">
                  <c:v>-8.0322143628430656</c:v>
                </c:pt>
                <c:pt idx="10">
                  <c:v>-8.1102162932863067</c:v>
                </c:pt>
                <c:pt idx="11">
                  <c:v>-8.2607392293263082</c:v>
                </c:pt>
                <c:pt idx="12">
                  <c:v>-8.3318082548328682</c:v>
                </c:pt>
                <c:pt idx="13">
                  <c:v>-8.4475911315119614</c:v>
                </c:pt>
                <c:pt idx="14">
                  <c:v>-8.4811912065043522</c:v>
                </c:pt>
                <c:pt idx="15">
                  <c:v>-8.4931258866069737</c:v>
                </c:pt>
                <c:pt idx="16">
                  <c:v>-8.5203136700598119</c:v>
                </c:pt>
                <c:pt idx="17">
                  <c:v>-8.6145409569694067</c:v>
                </c:pt>
                <c:pt idx="18">
                  <c:v>-8.5569043990995528</c:v>
                </c:pt>
                <c:pt idx="19">
                  <c:v>-8.5512856203745482</c:v>
                </c:pt>
                <c:pt idx="20">
                  <c:v>-8.6186373218529138</c:v>
                </c:pt>
                <c:pt idx="21">
                  <c:v>-8.6603538562216738</c:v>
                </c:pt>
                <c:pt idx="22">
                  <c:v>-8.7412770519901866</c:v>
                </c:pt>
                <c:pt idx="23">
                  <c:v>-8.7760427404438488</c:v>
                </c:pt>
                <c:pt idx="24">
                  <c:v>-8.7640246010400471</c:v>
                </c:pt>
                <c:pt idx="25">
                  <c:v>-8.7909107096523389</c:v>
                </c:pt>
                <c:pt idx="26">
                  <c:v>-8.7678998175490772</c:v>
                </c:pt>
                <c:pt idx="27">
                  <c:v>-8.7326927579327709</c:v>
                </c:pt>
                <c:pt idx="28">
                  <c:v>-8.749104675750921</c:v>
                </c:pt>
                <c:pt idx="29">
                  <c:v>-8.7364769247945819</c:v>
                </c:pt>
                <c:pt idx="30">
                  <c:v>-8.7228378930619268</c:v>
                </c:pt>
                <c:pt idx="31">
                  <c:v>-8.716077039820469</c:v>
                </c:pt>
                <c:pt idx="32">
                  <c:v>-8.7007737956034639</c:v>
                </c:pt>
                <c:pt idx="33">
                  <c:v>-8.6880049529673524</c:v>
                </c:pt>
                <c:pt idx="34">
                  <c:v>-8.7110356798930759</c:v>
                </c:pt>
                <c:pt idx="35">
                  <c:v>-8.7104279412752188</c:v>
                </c:pt>
                <c:pt idx="36">
                  <c:v>-8.6983921106138489</c:v>
                </c:pt>
                <c:pt idx="37">
                  <c:v>-8.7326927579327212</c:v>
                </c:pt>
                <c:pt idx="38">
                  <c:v>-8.7185634572906689</c:v>
                </c:pt>
                <c:pt idx="39">
                  <c:v>-8.7140630133823986</c:v>
                </c:pt>
                <c:pt idx="40">
                  <c:v>-8.6678892916745021</c:v>
                </c:pt>
                <c:pt idx="41">
                  <c:v>-8.6342212510243019</c:v>
                </c:pt>
                <c:pt idx="43">
                  <c:v>-8.6132432193458541</c:v>
                </c:pt>
                <c:pt idx="44">
                  <c:v>-8.5904374755175095</c:v>
                </c:pt>
                <c:pt idx="45">
                  <c:v>-8.5824245353812856</c:v>
                </c:pt>
                <c:pt idx="46">
                  <c:v>-8.5538820322028268</c:v>
                </c:pt>
                <c:pt idx="47">
                  <c:v>-8.529563174810221</c:v>
                </c:pt>
                <c:pt idx="48">
                  <c:v>-8.5147247466948119</c:v>
                </c:pt>
                <c:pt idx="49">
                  <c:v>-8.514977353400619</c:v>
                </c:pt>
                <c:pt idx="50">
                  <c:v>-8.4821149954902708</c:v>
                </c:pt>
                <c:pt idx="51">
                  <c:v>-8.4268783358538659</c:v>
                </c:pt>
                <c:pt idx="52">
                  <c:v>-8.475323570425557</c:v>
                </c:pt>
                <c:pt idx="53">
                  <c:v>-8.4272778548513685</c:v>
                </c:pt>
                <c:pt idx="54">
                  <c:v>-8.4124152322623384</c:v>
                </c:pt>
                <c:pt idx="55">
                  <c:v>-8.3950623874966706</c:v>
                </c:pt>
                <c:pt idx="56">
                  <c:v>-8.3797328135221036</c:v>
                </c:pt>
                <c:pt idx="57">
                  <c:v>-8.3772638458344186</c:v>
                </c:pt>
                <c:pt idx="58">
                  <c:v>-8.3556716510239681</c:v>
                </c:pt>
                <c:pt idx="59">
                  <c:v>-8.347503110048585</c:v>
                </c:pt>
                <c:pt idx="61">
                  <c:v>-8.2455004251217687</c:v>
                </c:pt>
                <c:pt idx="62">
                  <c:v>-8.230724640884219</c:v>
                </c:pt>
                <c:pt idx="63">
                  <c:v>-8.2018629480261609</c:v>
                </c:pt>
                <c:pt idx="64">
                  <c:v>-8.1908483952114999</c:v>
                </c:pt>
                <c:pt idx="65">
                  <c:v>-8.1608504770427075</c:v>
                </c:pt>
                <c:pt idx="66">
                  <c:v>-8.147097787569848</c:v>
                </c:pt>
                <c:pt idx="67">
                  <c:v>-8.1413667095272952</c:v>
                </c:pt>
                <c:pt idx="68">
                  <c:v>-8.1134466631926543</c:v>
                </c:pt>
                <c:pt idx="69">
                  <c:v>-8.0831142511145107</c:v>
                </c:pt>
                <c:pt idx="70">
                  <c:v>-8.0684625229537303</c:v>
                </c:pt>
                <c:pt idx="71">
                  <c:v>-8.0336633429749309</c:v>
                </c:pt>
                <c:pt idx="72">
                  <c:v>-8.0233729536892167</c:v>
                </c:pt>
                <c:pt idx="73">
                  <c:v>-8.0047152399092862</c:v>
                </c:pt>
                <c:pt idx="74">
                  <c:v>-7.9766937391114379</c:v>
                </c:pt>
                <c:pt idx="75">
                  <c:v>-7.9613232822652424</c:v>
                </c:pt>
                <c:pt idx="76">
                  <c:v>-7.9362953102028406</c:v>
                </c:pt>
                <c:pt idx="77">
                  <c:v>-7.9265025046644473</c:v>
                </c:pt>
                <c:pt idx="78">
                  <c:v>-7.915490029348895</c:v>
                </c:pt>
                <c:pt idx="79">
                  <c:v>-7.8970288204581447</c:v>
                </c:pt>
                <c:pt idx="80">
                  <c:v>-7.8780418670893955</c:v>
                </c:pt>
                <c:pt idx="81">
                  <c:v>-7.8676635614597785</c:v>
                </c:pt>
                <c:pt idx="82">
                  <c:v>-7.8479581668629645</c:v>
                </c:pt>
              </c:numCache>
            </c:numRef>
          </c:val>
          <c:smooth val="0"/>
        </c:ser>
        <c:dLbls>
          <c:showLegendKey val="0"/>
          <c:showVal val="0"/>
          <c:showCatName val="0"/>
          <c:showSerName val="0"/>
          <c:showPercent val="0"/>
          <c:showBubbleSize val="0"/>
        </c:dLbls>
        <c:marker val="1"/>
        <c:smooth val="0"/>
        <c:axId val="129316224"/>
        <c:axId val="129313088"/>
      </c:lineChart>
      <c:lineChart>
        <c:grouping val="standard"/>
        <c:varyColors val="0"/>
        <c:ser>
          <c:idx val="0"/>
          <c:order val="0"/>
          <c:tx>
            <c:v>Binding Energy</c:v>
          </c:tx>
          <c:spPr>
            <a:ln w="25400">
              <a:solidFill>
                <a:schemeClr val="accent6"/>
              </a:solidFill>
            </a:ln>
          </c:spPr>
          <c:marker>
            <c:symbol val="circle"/>
            <c:size val="6"/>
            <c:spPr>
              <a:solidFill>
                <a:schemeClr val="tx1"/>
              </a:solidFill>
              <a:ln>
                <a:solidFill>
                  <a:schemeClr val="accent6"/>
                </a:solidFill>
              </a:ln>
            </c:spPr>
          </c:marker>
          <c:dPt>
            <c:idx val="25"/>
            <c:marker>
              <c:spPr>
                <a:solidFill>
                  <a:schemeClr val="accent6"/>
                </a:solidFill>
                <a:ln>
                  <a:solidFill>
                    <a:schemeClr val="accent6"/>
                  </a:solidFill>
                </a:ln>
              </c:spPr>
            </c:marker>
            <c:bubble3D val="0"/>
          </c:dPt>
          <c:dLbls>
            <c:dLbl>
              <c:idx val="0"/>
              <c:layout>
                <c:manualLayout>
                  <c:x val="1.9974994414896745E-2"/>
                  <c:y val="2.8196956458056598E-2"/>
                </c:manualLayout>
              </c:layout>
              <c:dLblPos val="t"/>
              <c:showLegendKey val="0"/>
              <c:showVal val="0"/>
              <c:showCatName val="1"/>
              <c:showSerName val="0"/>
              <c:showPercent val="0"/>
              <c:showBubbleSize val="0"/>
              <c:extLst>
                <c:ext xmlns:c15="http://schemas.microsoft.com/office/drawing/2012/chart" uri="{CE6537A1-D6FC-4f65-9D91-7224C49458BB}"/>
              </c:extLst>
            </c:dLbl>
            <c:dLbl>
              <c:idx val="1"/>
              <c:layout>
                <c:manualLayout>
                  <c:x val="7.9591444797623961E-3"/>
                  <c:y val="6.4099235831570109E-2"/>
                </c:manualLayout>
              </c:layout>
              <c:dLblPos val="t"/>
              <c:showLegendKey val="0"/>
              <c:showVal val="0"/>
              <c:showCatName val="1"/>
              <c:showSerName val="0"/>
              <c:showPercent val="0"/>
              <c:showBubbleSize val="0"/>
              <c:extLst>
                <c:ext xmlns:c15="http://schemas.microsoft.com/office/drawing/2012/chart" uri="{CE6537A1-D6FC-4f65-9D91-7224C49458BB}"/>
              </c:extLst>
            </c:dLbl>
            <c:dLbl>
              <c:idx val="3"/>
              <c:layout>
                <c:manualLayout>
                  <c:x val="-6.2458442694663186E-3"/>
                  <c:y val="-2.6068533100029212E-2"/>
                </c:manualLayout>
              </c:layout>
              <c:dLblPos val="r"/>
              <c:showLegendKey val="0"/>
              <c:showVal val="0"/>
              <c:showCatName val="1"/>
              <c:showSerName val="0"/>
              <c:showPercent val="0"/>
              <c:showBubbleSize val="0"/>
              <c:extLst>
                <c:ext xmlns:c15="http://schemas.microsoft.com/office/drawing/2012/chart" uri="{CE6537A1-D6FC-4f65-9D91-7224C49458BB}"/>
              </c:extLst>
            </c:dLbl>
            <c:dLbl>
              <c:idx val="4"/>
              <c:layout>
                <c:manualLayout>
                  <c:x val="1.3797353455818043E-2"/>
                  <c:y val="-4.9715077282006991E-2"/>
                </c:manualLayout>
              </c:layout>
              <c:dLblPos val="b"/>
              <c:showLegendKey val="0"/>
              <c:showVal val="0"/>
              <c:showCatName val="1"/>
              <c:showSerName val="0"/>
              <c:showPercent val="0"/>
              <c:showBubbleSize val="0"/>
              <c:extLst>
                <c:ext xmlns:c15="http://schemas.microsoft.com/office/drawing/2012/chart" uri="{CE6537A1-D6FC-4f65-9D91-7224C49458BB}"/>
              </c:extLst>
            </c:dLbl>
            <c:dLbl>
              <c:idx val="5"/>
              <c:layout>
                <c:manualLayout>
                  <c:x val="-1.518624234470691E-2"/>
                  <c:y val="-2.0085447652377054E-2"/>
                </c:manualLayout>
              </c:layout>
              <c:dLblPos val="b"/>
              <c:showLegendKey val="0"/>
              <c:showVal val="0"/>
              <c:showCatName val="1"/>
              <c:showSerName val="0"/>
              <c:showPercent val="0"/>
              <c:showBubbleSize val="0"/>
              <c:extLst>
                <c:ext xmlns:c15="http://schemas.microsoft.com/office/drawing/2012/chart" uri="{CE6537A1-D6FC-4f65-9D91-7224C49458BB}"/>
              </c:extLst>
            </c:dLbl>
            <c:dLbl>
              <c:idx val="6"/>
              <c:layout>
                <c:manualLayout>
                  <c:x val="0"/>
                  <c:y val="1.1111111111111141E-2"/>
                </c:manualLayout>
              </c:layout>
              <c:dLblPos val="t"/>
              <c:showLegendKey val="0"/>
              <c:showVal val="0"/>
              <c:showCatName val="1"/>
              <c:showSerName val="0"/>
              <c:showPercent val="0"/>
              <c:showBubbleSize val="0"/>
              <c:extLst>
                <c:ext xmlns:c15="http://schemas.microsoft.com/office/drawing/2012/chart" uri="{CE6537A1-D6FC-4f65-9D91-7224C49458BB}"/>
              </c:extLst>
            </c:dLbl>
            <c:dLbl>
              <c:idx val="7"/>
              <c:layout>
                <c:manualLayout>
                  <c:x val="-7.9840319361277438E-3"/>
                  <c:y val="-1.53846153846155E-2"/>
                </c:manualLayout>
              </c:layout>
              <c:dLblPos val="b"/>
              <c:showLegendKey val="0"/>
              <c:showVal val="0"/>
              <c:showCatName val="1"/>
              <c:showSerName val="0"/>
              <c:showPercent val="0"/>
              <c:showBubbleSize val="0"/>
              <c:extLst>
                <c:ext xmlns:c15="http://schemas.microsoft.com/office/drawing/2012/chart" uri="{CE6537A1-D6FC-4f65-9D91-7224C49458BB}"/>
              </c:extLst>
            </c:dLbl>
            <c:dLbl>
              <c:idx val="8"/>
              <c:layout>
                <c:manualLayout>
                  <c:x val="1.3888888888889039E-3"/>
                  <c:y val="5.5555555555555558E-3"/>
                </c:manualLayout>
              </c:layout>
              <c:dLblPos val="t"/>
              <c:showLegendKey val="0"/>
              <c:showVal val="0"/>
              <c:showCatName val="1"/>
              <c:showSerName val="0"/>
              <c:showPercent val="0"/>
              <c:showBubbleSize val="0"/>
              <c:extLst>
                <c:ext xmlns:c15="http://schemas.microsoft.com/office/drawing/2012/chart" uri="{CE6537A1-D6FC-4f65-9D91-7224C49458BB}"/>
              </c:extLst>
            </c:dLbl>
            <c:dLbl>
              <c:idx val="9"/>
              <c:dLblPos val="b"/>
              <c:showLegendKey val="0"/>
              <c:showVal val="0"/>
              <c:showCatName val="1"/>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spPr/>
              <c:txPr>
                <a:bodyPr/>
                <a:lstStyle/>
                <a:p>
                  <a:pPr>
                    <a:defRPr sz="2000" b="0">
                      <a:solidFill>
                        <a:schemeClr val="accent6"/>
                      </a:solidFill>
                      <a:latin typeface="Verdana" pitchFamily="34" charset="0"/>
                    </a:defRPr>
                  </a:pPr>
                  <a:endParaRPr lang="en-US"/>
                </a:p>
              </c:txPr>
              <c:dLblPos val="t"/>
              <c:showLegendKey val="0"/>
              <c:showVal val="0"/>
              <c:showCatName val="1"/>
              <c:showSerName val="0"/>
              <c:showPercent val="0"/>
              <c:showBubbleSize val="0"/>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5"/>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2"/>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7"/>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2"/>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4"/>
              <c:delete val="1"/>
              <c:extLst>
                <c:ext xmlns:c15="http://schemas.microsoft.com/office/drawing/2012/chart" uri="{CE6537A1-D6FC-4f65-9D91-7224C49458BB}"/>
              </c:extLst>
            </c:dLbl>
            <c:dLbl>
              <c:idx val="55"/>
              <c:delete val="1"/>
              <c:extLst>
                <c:ext xmlns:c15="http://schemas.microsoft.com/office/drawing/2012/chart" uri="{CE6537A1-D6FC-4f65-9D91-7224C49458BB}"/>
              </c:extLst>
            </c:dLbl>
            <c:dLbl>
              <c:idx val="56"/>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58"/>
              <c:delete val="1"/>
              <c:extLst>
                <c:ext xmlns:c15="http://schemas.microsoft.com/office/drawing/2012/chart" uri="{CE6537A1-D6FC-4f65-9D91-7224C49458BB}"/>
              </c:extLst>
            </c:dLbl>
            <c:dLbl>
              <c:idx val="59"/>
              <c:delete val="1"/>
              <c:extLst>
                <c:ext xmlns:c15="http://schemas.microsoft.com/office/drawing/2012/chart" uri="{CE6537A1-D6FC-4f65-9D91-7224C49458BB}"/>
              </c:extLst>
            </c:dLbl>
            <c:dLbl>
              <c:idx val="60"/>
              <c:delete val="1"/>
              <c:extLst>
                <c:ext xmlns:c15="http://schemas.microsoft.com/office/drawing/2012/chart" uri="{CE6537A1-D6FC-4f65-9D91-7224C49458BB}"/>
              </c:extLst>
            </c:dLbl>
            <c:dLbl>
              <c:idx val="61"/>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3"/>
              <c:delete val="1"/>
              <c:extLst>
                <c:ext xmlns:c15="http://schemas.microsoft.com/office/drawing/2012/chart" uri="{CE6537A1-D6FC-4f65-9D91-7224C49458BB}"/>
              </c:extLst>
            </c:dLbl>
            <c:dLbl>
              <c:idx val="64"/>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8"/>
              <c:delete val="1"/>
              <c:extLst>
                <c:ext xmlns:c15="http://schemas.microsoft.com/office/drawing/2012/chart" uri="{CE6537A1-D6FC-4f65-9D91-7224C49458BB}"/>
              </c:extLst>
            </c:dLbl>
            <c:dLbl>
              <c:idx val="69"/>
              <c:delete val="1"/>
              <c:extLst>
                <c:ext xmlns:c15="http://schemas.microsoft.com/office/drawing/2012/chart" uri="{CE6537A1-D6FC-4f65-9D91-7224C49458BB}"/>
              </c:extLst>
            </c:dLbl>
            <c:dLbl>
              <c:idx val="70"/>
              <c:delete val="1"/>
              <c:extLst>
                <c:ext xmlns:c15="http://schemas.microsoft.com/office/drawing/2012/chart" uri="{CE6537A1-D6FC-4f65-9D91-7224C49458BB}"/>
              </c:extLst>
            </c:dLbl>
            <c:dLbl>
              <c:idx val="71"/>
              <c:delete val="1"/>
              <c:extLst>
                <c:ext xmlns:c15="http://schemas.microsoft.com/office/drawing/2012/chart" uri="{CE6537A1-D6FC-4f65-9D91-7224C49458BB}"/>
              </c:extLst>
            </c:dLbl>
            <c:dLbl>
              <c:idx val="72"/>
              <c:delete val="1"/>
              <c:extLst>
                <c:ext xmlns:c15="http://schemas.microsoft.com/office/drawing/2012/chart" uri="{CE6537A1-D6FC-4f65-9D91-7224C49458BB}"/>
              </c:extLst>
            </c:dLbl>
            <c:dLbl>
              <c:idx val="73"/>
              <c:delete val="1"/>
              <c:extLst>
                <c:ext xmlns:c15="http://schemas.microsoft.com/office/drawing/2012/chart" uri="{CE6537A1-D6FC-4f65-9D91-7224C49458BB}"/>
              </c:extLst>
            </c:dLbl>
            <c:dLbl>
              <c:idx val="74"/>
              <c:delete val="1"/>
              <c:extLst>
                <c:ext xmlns:c15="http://schemas.microsoft.com/office/drawing/2012/chart" uri="{CE6537A1-D6FC-4f65-9D91-7224C49458BB}"/>
              </c:extLst>
            </c:dLbl>
            <c:dLbl>
              <c:idx val="75"/>
              <c:delete val="1"/>
              <c:extLst>
                <c:ext xmlns:c15="http://schemas.microsoft.com/office/drawing/2012/chart" uri="{CE6537A1-D6FC-4f65-9D91-7224C49458BB}"/>
              </c:extLst>
            </c:dLbl>
            <c:dLbl>
              <c:idx val="76"/>
              <c:delete val="1"/>
              <c:extLst>
                <c:ext xmlns:c15="http://schemas.microsoft.com/office/drawing/2012/chart" uri="{CE6537A1-D6FC-4f65-9D91-7224C49458BB}"/>
              </c:extLst>
            </c:dLbl>
            <c:dLbl>
              <c:idx val="77"/>
              <c:delete val="1"/>
              <c:extLst>
                <c:ext xmlns:c15="http://schemas.microsoft.com/office/drawing/2012/chart" uri="{CE6537A1-D6FC-4f65-9D91-7224C49458BB}"/>
              </c:extLst>
            </c:dLbl>
            <c:dLbl>
              <c:idx val="78"/>
              <c:delete val="1"/>
              <c:extLst>
                <c:ext xmlns:c15="http://schemas.microsoft.com/office/drawing/2012/chart" uri="{CE6537A1-D6FC-4f65-9D91-7224C49458BB}"/>
              </c:extLst>
            </c:dLbl>
            <c:dLbl>
              <c:idx val="79"/>
              <c:delete val="1"/>
              <c:extLst>
                <c:ext xmlns:c15="http://schemas.microsoft.com/office/drawing/2012/chart" uri="{CE6537A1-D6FC-4f65-9D91-7224C49458BB}"/>
              </c:extLst>
            </c:dLbl>
            <c:dLbl>
              <c:idx val="80"/>
              <c:delete val="1"/>
              <c:extLst>
                <c:ext xmlns:c15="http://schemas.microsoft.com/office/drawing/2012/chart" uri="{CE6537A1-D6FC-4f65-9D91-7224C49458BB}"/>
              </c:extLst>
            </c:dLbl>
            <c:dLbl>
              <c:idx val="82"/>
              <c:dLblPos val="b"/>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800" b="0">
                    <a:latin typeface="Verdana"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'Binding Energy'!$B$4:$B$86</c:f>
              <c:strCache>
                <c:ptCount val="83"/>
                <c:pt idx="0">
                  <c:v>H</c:v>
                </c:pt>
                <c:pt idx="1">
                  <c:v>He</c:v>
                </c:pt>
                <c:pt idx="2">
                  <c:v>Li</c:v>
                </c:pt>
                <c:pt idx="3">
                  <c:v>Be</c:v>
                </c:pt>
                <c:pt idx="4">
                  <c:v>B</c:v>
                </c:pt>
                <c:pt idx="5">
                  <c:v>C</c:v>
                </c:pt>
                <c:pt idx="6">
                  <c:v>N</c:v>
                </c:pt>
                <c:pt idx="7">
                  <c:v>O</c:v>
                </c:pt>
                <c:pt idx="8">
                  <c:v>F</c:v>
                </c:pt>
                <c:pt idx="9">
                  <c:v>Ne</c:v>
                </c:pt>
                <c:pt idx="10">
                  <c:v>Na</c:v>
                </c:pt>
                <c:pt idx="11">
                  <c:v>Mg</c:v>
                </c:pt>
                <c:pt idx="12">
                  <c:v>Al</c:v>
                </c:pt>
                <c:pt idx="13">
                  <c:v>Si</c:v>
                </c:pt>
                <c:pt idx="14">
                  <c:v>P</c:v>
                </c:pt>
                <c:pt idx="15">
                  <c:v>Si</c:v>
                </c:pt>
                <c:pt idx="16">
                  <c:v>Cl</c:v>
                </c:pt>
                <c:pt idx="17">
                  <c:v>Ar</c:v>
                </c:pt>
                <c:pt idx="18">
                  <c:v>K</c:v>
                </c:pt>
                <c:pt idx="19">
                  <c:v>Ca</c:v>
                </c:pt>
                <c:pt idx="20">
                  <c:v>Sc</c:v>
                </c:pt>
                <c:pt idx="21">
                  <c:v>Ti</c:v>
                </c:pt>
                <c:pt idx="22">
                  <c:v>V</c:v>
                </c:pt>
                <c:pt idx="23">
                  <c:v>Cr</c:v>
                </c:pt>
                <c:pt idx="24">
                  <c:v>Mn</c:v>
                </c:pt>
                <c:pt idx="25">
                  <c:v>Fe</c:v>
                </c:pt>
                <c:pt idx="26">
                  <c:v>Co</c:v>
                </c:pt>
                <c:pt idx="27">
                  <c:v>Ni</c:v>
                </c:pt>
                <c:pt idx="28">
                  <c:v>Cu</c:v>
                </c:pt>
                <c:pt idx="29">
                  <c:v>Zn</c:v>
                </c:pt>
                <c:pt idx="30">
                  <c:v>Ga</c:v>
                </c:pt>
                <c:pt idx="31">
                  <c:v>Ge</c:v>
                </c:pt>
                <c:pt idx="32">
                  <c:v>As</c:v>
                </c:pt>
                <c:pt idx="33">
                  <c:v>Br</c:v>
                </c:pt>
                <c:pt idx="34">
                  <c:v>Se</c:v>
                </c:pt>
                <c:pt idx="35">
                  <c:v>Kr</c:v>
                </c:pt>
                <c:pt idx="36">
                  <c:v>Rb</c:v>
                </c:pt>
                <c:pt idx="37">
                  <c:v>Sr</c:v>
                </c:pt>
                <c:pt idx="38">
                  <c:v>Y</c:v>
                </c:pt>
                <c:pt idx="39">
                  <c:v>Zr</c:v>
                </c:pt>
                <c:pt idx="40">
                  <c:v>Nb</c:v>
                </c:pt>
                <c:pt idx="41">
                  <c:v>Mo</c:v>
                </c:pt>
                <c:pt idx="42">
                  <c:v>Tc</c:v>
                </c:pt>
                <c:pt idx="43">
                  <c:v>Ru</c:v>
                </c:pt>
                <c:pt idx="44">
                  <c:v>Rh</c:v>
                </c:pt>
                <c:pt idx="45">
                  <c:v>Pd</c:v>
                </c:pt>
                <c:pt idx="46">
                  <c:v>Ag</c:v>
                </c:pt>
                <c:pt idx="47">
                  <c:v>Cd</c:v>
                </c:pt>
                <c:pt idx="48">
                  <c:v>In</c:v>
                </c:pt>
                <c:pt idx="49">
                  <c:v>Sn</c:v>
                </c:pt>
                <c:pt idx="50">
                  <c:v>Sb</c:v>
                </c:pt>
                <c:pt idx="51">
                  <c:v>Te</c:v>
                </c:pt>
                <c:pt idx="52">
                  <c:v>I</c:v>
                </c:pt>
                <c:pt idx="53">
                  <c:v>Xe</c:v>
                </c:pt>
                <c:pt idx="54">
                  <c:v>Cs</c:v>
                </c:pt>
                <c:pt idx="55">
                  <c:v>Ba</c:v>
                </c:pt>
                <c:pt idx="56">
                  <c:v>La</c:v>
                </c:pt>
                <c:pt idx="57">
                  <c:v>Ce</c:v>
                </c:pt>
                <c:pt idx="58">
                  <c:v>Pr</c:v>
                </c:pt>
                <c:pt idx="59">
                  <c:v>Nd</c:v>
                </c:pt>
                <c:pt idx="60">
                  <c:v>Pm</c:v>
                </c:pt>
                <c:pt idx="61">
                  <c:v>Sm</c:v>
                </c:pt>
                <c:pt idx="62">
                  <c:v>Eu</c:v>
                </c:pt>
                <c:pt idx="63">
                  <c:v>Gd</c:v>
                </c:pt>
                <c:pt idx="64">
                  <c:v>Tb</c:v>
                </c:pt>
                <c:pt idx="65">
                  <c:v>Dy</c:v>
                </c:pt>
                <c:pt idx="66">
                  <c:v>Ho</c:v>
                </c:pt>
                <c:pt idx="67">
                  <c:v>Er</c:v>
                </c:pt>
                <c:pt idx="68">
                  <c:v>Tm</c:v>
                </c:pt>
                <c:pt idx="69">
                  <c:v>Yb</c:v>
                </c:pt>
                <c:pt idx="70">
                  <c:v>Lu</c:v>
                </c:pt>
                <c:pt idx="71">
                  <c:v>Hf</c:v>
                </c:pt>
                <c:pt idx="72">
                  <c:v>Ta</c:v>
                </c:pt>
                <c:pt idx="73">
                  <c:v>W</c:v>
                </c:pt>
                <c:pt idx="74">
                  <c:v>Re</c:v>
                </c:pt>
                <c:pt idx="75">
                  <c:v>Os</c:v>
                </c:pt>
                <c:pt idx="76">
                  <c:v>Ir</c:v>
                </c:pt>
                <c:pt idx="77">
                  <c:v>Pt</c:v>
                </c:pt>
                <c:pt idx="78">
                  <c:v>Au</c:v>
                </c:pt>
                <c:pt idx="79">
                  <c:v>Hg</c:v>
                </c:pt>
                <c:pt idx="80">
                  <c:v>Tl</c:v>
                </c:pt>
                <c:pt idx="81">
                  <c:v>Pb</c:v>
                </c:pt>
                <c:pt idx="82">
                  <c:v>Bi</c:v>
                </c:pt>
              </c:strCache>
            </c:strRef>
          </c:cat>
          <c:val>
            <c:numRef>
              <c:f>'Binding Energy'!$J$4:$J$86</c:f>
              <c:numCache>
                <c:formatCode>General</c:formatCode>
                <c:ptCount val="83"/>
                <c:pt idx="0">
                  <c:v>0</c:v>
                </c:pt>
                <c:pt idx="1">
                  <c:v>-7.0746454929600473</c:v>
                </c:pt>
                <c:pt idx="2">
                  <c:v>-5.6068877616075055</c:v>
                </c:pt>
                <c:pt idx="3">
                  <c:v>-6.4629688802265948</c:v>
                </c:pt>
                <c:pt idx="4">
                  <c:v>-6.9273011496988053</c:v>
                </c:pt>
                <c:pt idx="5">
                  <c:v>-7.6801121908432508</c:v>
                </c:pt>
                <c:pt idx="6">
                  <c:v>-7.4758503488102077</c:v>
                </c:pt>
                <c:pt idx="7">
                  <c:v>-7.9764415650958824</c:v>
                </c:pt>
                <c:pt idx="8">
                  <c:v>-7.7791439908209981</c:v>
                </c:pt>
                <c:pt idx="9">
                  <c:v>-8.0322143628430656</c:v>
                </c:pt>
                <c:pt idx="10">
                  <c:v>-8.1102162932863067</c:v>
                </c:pt>
                <c:pt idx="11">
                  <c:v>-8.2607392293263082</c:v>
                </c:pt>
                <c:pt idx="12">
                  <c:v>-8.3318082548328682</c:v>
                </c:pt>
                <c:pt idx="13">
                  <c:v>-8.4475911315119614</c:v>
                </c:pt>
                <c:pt idx="14">
                  <c:v>-8.4811912065043522</c:v>
                </c:pt>
                <c:pt idx="15">
                  <c:v>-8.4931258866069737</c:v>
                </c:pt>
                <c:pt idx="16">
                  <c:v>-8.5203136700598119</c:v>
                </c:pt>
                <c:pt idx="17">
                  <c:v>-8.6145409569694067</c:v>
                </c:pt>
                <c:pt idx="18">
                  <c:v>-8.5569043990995528</c:v>
                </c:pt>
                <c:pt idx="19">
                  <c:v>-8.5512856203745482</c:v>
                </c:pt>
                <c:pt idx="20">
                  <c:v>-8.6186373218529138</c:v>
                </c:pt>
                <c:pt idx="21">
                  <c:v>-8.6603538562216738</c:v>
                </c:pt>
                <c:pt idx="22">
                  <c:v>-8.7412770519901866</c:v>
                </c:pt>
                <c:pt idx="23">
                  <c:v>-8.7760427404438488</c:v>
                </c:pt>
                <c:pt idx="24">
                  <c:v>-8.7640246010400471</c:v>
                </c:pt>
                <c:pt idx="25">
                  <c:v>-8.7909107096523389</c:v>
                </c:pt>
                <c:pt idx="26">
                  <c:v>-8.7678998175490772</c:v>
                </c:pt>
                <c:pt idx="27">
                  <c:v>-8.7326927579327709</c:v>
                </c:pt>
                <c:pt idx="28">
                  <c:v>-8.749104675750921</c:v>
                </c:pt>
                <c:pt idx="29">
                  <c:v>-8.7364769247945819</c:v>
                </c:pt>
                <c:pt idx="30">
                  <c:v>-8.7228378930619268</c:v>
                </c:pt>
                <c:pt idx="31">
                  <c:v>-8.716077039820469</c:v>
                </c:pt>
                <c:pt idx="32">
                  <c:v>-8.7007737956034639</c:v>
                </c:pt>
                <c:pt idx="33">
                  <c:v>-8.6880049529673524</c:v>
                </c:pt>
                <c:pt idx="34">
                  <c:v>-8.7110356798930759</c:v>
                </c:pt>
                <c:pt idx="35">
                  <c:v>-8.7104279412752188</c:v>
                </c:pt>
                <c:pt idx="36">
                  <c:v>-8.6983921106138489</c:v>
                </c:pt>
                <c:pt idx="37">
                  <c:v>-8.7326927579327212</c:v>
                </c:pt>
                <c:pt idx="38">
                  <c:v>-8.7185634572906689</c:v>
                </c:pt>
                <c:pt idx="39">
                  <c:v>-8.7140630133823986</c:v>
                </c:pt>
                <c:pt idx="40">
                  <c:v>-8.6678892916745021</c:v>
                </c:pt>
                <c:pt idx="41">
                  <c:v>-8.6342212510243019</c:v>
                </c:pt>
                <c:pt idx="43">
                  <c:v>-8.6132432193458541</c:v>
                </c:pt>
                <c:pt idx="44">
                  <c:v>-8.5904374755175095</c:v>
                </c:pt>
                <c:pt idx="45">
                  <c:v>-8.5824245353812856</c:v>
                </c:pt>
                <c:pt idx="46">
                  <c:v>-8.5538820322028268</c:v>
                </c:pt>
                <c:pt idx="47">
                  <c:v>-8.529563174810221</c:v>
                </c:pt>
                <c:pt idx="48">
                  <c:v>-8.5147247466948119</c:v>
                </c:pt>
                <c:pt idx="49">
                  <c:v>-8.514977353400619</c:v>
                </c:pt>
                <c:pt idx="50">
                  <c:v>-8.4821149954902708</c:v>
                </c:pt>
                <c:pt idx="51">
                  <c:v>-8.4268783358538659</c:v>
                </c:pt>
                <c:pt idx="52">
                  <c:v>-8.475323570425557</c:v>
                </c:pt>
                <c:pt idx="53">
                  <c:v>-8.4272778548513685</c:v>
                </c:pt>
                <c:pt idx="54">
                  <c:v>-8.4124152322623384</c:v>
                </c:pt>
                <c:pt idx="55">
                  <c:v>-8.3950623874966706</c:v>
                </c:pt>
                <c:pt idx="56">
                  <c:v>-8.3797328135221036</c:v>
                </c:pt>
                <c:pt idx="57">
                  <c:v>-8.3772638458344186</c:v>
                </c:pt>
                <c:pt idx="58">
                  <c:v>-8.3556716510239681</c:v>
                </c:pt>
                <c:pt idx="59">
                  <c:v>-8.347503110048585</c:v>
                </c:pt>
                <c:pt idx="61">
                  <c:v>-8.2455004251217687</c:v>
                </c:pt>
                <c:pt idx="62">
                  <c:v>-8.230724640884219</c:v>
                </c:pt>
                <c:pt idx="63">
                  <c:v>-8.2018629480261609</c:v>
                </c:pt>
                <c:pt idx="64">
                  <c:v>-8.1908483952114999</c:v>
                </c:pt>
                <c:pt idx="65">
                  <c:v>-8.1608504770427075</c:v>
                </c:pt>
                <c:pt idx="66">
                  <c:v>-8.147097787569848</c:v>
                </c:pt>
                <c:pt idx="67">
                  <c:v>-8.1413667095272952</c:v>
                </c:pt>
                <c:pt idx="68">
                  <c:v>-8.1134466631926543</c:v>
                </c:pt>
                <c:pt idx="69">
                  <c:v>-8.0831142511145107</c:v>
                </c:pt>
                <c:pt idx="70">
                  <c:v>-8.0684625229537303</c:v>
                </c:pt>
                <c:pt idx="71">
                  <c:v>-8.0336633429749309</c:v>
                </c:pt>
                <c:pt idx="72">
                  <c:v>-8.0233729536892167</c:v>
                </c:pt>
                <c:pt idx="73">
                  <c:v>-8.0047152399092862</c:v>
                </c:pt>
                <c:pt idx="74">
                  <c:v>-7.9766937391114379</c:v>
                </c:pt>
                <c:pt idx="75">
                  <c:v>-7.9613232822652424</c:v>
                </c:pt>
                <c:pt idx="76">
                  <c:v>-7.9362953102028406</c:v>
                </c:pt>
                <c:pt idx="77">
                  <c:v>-7.9265025046644473</c:v>
                </c:pt>
                <c:pt idx="78">
                  <c:v>-7.915490029348895</c:v>
                </c:pt>
                <c:pt idx="79">
                  <c:v>-7.8970288204581447</c:v>
                </c:pt>
                <c:pt idx="80">
                  <c:v>-7.8780418670893955</c:v>
                </c:pt>
                <c:pt idx="81">
                  <c:v>-7.8676635614597785</c:v>
                </c:pt>
                <c:pt idx="82">
                  <c:v>-7.8479581668629645</c:v>
                </c:pt>
              </c:numCache>
            </c:numRef>
          </c:val>
          <c:smooth val="0"/>
        </c:ser>
        <c:dLbls>
          <c:showLegendKey val="0"/>
          <c:showVal val="0"/>
          <c:showCatName val="0"/>
          <c:showSerName val="0"/>
          <c:showPercent val="0"/>
          <c:showBubbleSize val="0"/>
        </c:dLbls>
        <c:marker val="1"/>
        <c:smooth val="0"/>
        <c:axId val="127878064"/>
        <c:axId val="127878456"/>
      </c:lineChart>
      <c:catAx>
        <c:axId val="129316224"/>
        <c:scaling>
          <c:orientation val="minMax"/>
        </c:scaling>
        <c:delete val="0"/>
        <c:axPos val="b"/>
        <c:title>
          <c:tx>
            <c:rich>
              <a:bodyPr/>
              <a:lstStyle/>
              <a:p>
                <a:pPr>
                  <a:defRPr sz="2400" b="0">
                    <a:latin typeface="Verdana" pitchFamily="34" charset="0"/>
                  </a:defRPr>
                </a:pPr>
                <a:r>
                  <a:rPr lang="en-US" sz="2400" b="0">
                    <a:latin typeface="Verdana" pitchFamily="34" charset="0"/>
                  </a:rPr>
                  <a:t>Atomic number</a:t>
                </a:r>
              </a:p>
            </c:rich>
          </c:tx>
          <c:overlay val="0"/>
        </c:title>
        <c:numFmt formatCode="General" sourceLinked="1"/>
        <c:majorTickMark val="out"/>
        <c:minorTickMark val="out"/>
        <c:tickLblPos val="nextTo"/>
        <c:spPr>
          <a:ln w="25400"/>
        </c:spPr>
        <c:txPr>
          <a:bodyPr/>
          <a:lstStyle/>
          <a:p>
            <a:pPr>
              <a:defRPr sz="2000">
                <a:latin typeface="Verdana" pitchFamily="34" charset="0"/>
              </a:defRPr>
            </a:pPr>
            <a:endParaRPr lang="en-US"/>
          </a:p>
        </c:txPr>
        <c:crossAx val="129313088"/>
        <c:crossesAt val="-29"/>
        <c:auto val="1"/>
        <c:lblAlgn val="ctr"/>
        <c:lblOffset val="100"/>
        <c:tickLblSkip val="10"/>
        <c:tickMarkSkip val="10"/>
        <c:noMultiLvlLbl val="0"/>
      </c:catAx>
      <c:valAx>
        <c:axId val="129313088"/>
        <c:scaling>
          <c:orientation val="minMax"/>
          <c:min val="-9"/>
        </c:scaling>
        <c:delete val="0"/>
        <c:axPos val="l"/>
        <c:majorGridlines>
          <c:spPr>
            <a:ln>
              <a:prstDash val="sysDot"/>
            </a:ln>
          </c:spPr>
        </c:majorGridlines>
        <c:title>
          <c:tx>
            <c:rich>
              <a:bodyPr rot="-5400000" vert="horz"/>
              <a:lstStyle/>
              <a:p>
                <a:pPr>
                  <a:defRPr sz="2400" b="0">
                    <a:latin typeface="Verdana" pitchFamily="34" charset="0"/>
                  </a:defRPr>
                </a:pPr>
                <a:r>
                  <a:rPr lang="en-US" sz="2400" b="0">
                    <a:latin typeface="Verdana" pitchFamily="34" charset="0"/>
                  </a:rPr>
                  <a:t>–Binding energy per nucleon/MeV</a:t>
                </a:r>
              </a:p>
            </c:rich>
          </c:tx>
          <c:overlay val="0"/>
        </c:title>
        <c:numFmt formatCode="General" sourceLinked="1"/>
        <c:majorTickMark val="out"/>
        <c:minorTickMark val="none"/>
        <c:tickLblPos val="nextTo"/>
        <c:spPr>
          <a:ln w="25400"/>
        </c:spPr>
        <c:txPr>
          <a:bodyPr/>
          <a:lstStyle/>
          <a:p>
            <a:pPr>
              <a:defRPr sz="2000" baseline="0">
                <a:latin typeface="Verdana" pitchFamily="34" charset="0"/>
              </a:defRPr>
            </a:pPr>
            <a:endParaRPr lang="en-US"/>
          </a:p>
        </c:txPr>
        <c:crossAx val="129316224"/>
        <c:crosses val="autoZero"/>
        <c:crossBetween val="midCat"/>
      </c:valAx>
      <c:valAx>
        <c:axId val="127878456"/>
        <c:scaling>
          <c:orientation val="minMax"/>
        </c:scaling>
        <c:delete val="1"/>
        <c:axPos val="r"/>
        <c:numFmt formatCode="General" sourceLinked="1"/>
        <c:majorTickMark val="out"/>
        <c:minorTickMark val="none"/>
        <c:tickLblPos val="none"/>
        <c:crossAx val="127878064"/>
        <c:crosses val="max"/>
        <c:crossBetween val="between"/>
      </c:valAx>
      <c:catAx>
        <c:axId val="127878064"/>
        <c:scaling>
          <c:orientation val="minMax"/>
        </c:scaling>
        <c:delete val="1"/>
        <c:axPos val="t"/>
        <c:numFmt formatCode="General" sourceLinked="1"/>
        <c:majorTickMark val="out"/>
        <c:minorTickMark val="none"/>
        <c:tickLblPos val="none"/>
        <c:crossAx val="127878456"/>
        <c:crosses val="max"/>
        <c:auto val="1"/>
        <c:lblAlgn val="ctr"/>
        <c:lblOffset val="100"/>
        <c:noMultiLvlLbl val="0"/>
      </c:catAx>
    </c:plotArea>
    <c:plotVisOnly val="1"/>
    <c:dispBlanksAs val="gap"/>
    <c:showDLblsOverMax val="0"/>
  </c:chart>
  <c:spPr>
    <a:solidFill>
      <a:sysClr val="window" lastClr="FFFFFF">
        <a:alpha val="0"/>
      </a:sysClr>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8223972003519"/>
          <c:y val="2.2504666083406278E-2"/>
          <c:w val="0.86592475940507996"/>
          <c:h val="0.84355234762321352"/>
        </c:manualLayout>
      </c:layout>
      <c:lineChart>
        <c:grouping val="standard"/>
        <c:varyColors val="0"/>
        <c:ser>
          <c:idx val="1"/>
          <c:order val="1"/>
          <c:spPr>
            <a:ln>
              <a:noFill/>
            </a:ln>
          </c:spPr>
          <c:marker>
            <c:symbol val="none"/>
          </c:marker>
          <c:cat>
            <c:numRef>
              <c:f>'Binding Energy'!$C$4:$C$86</c:f>
              <c:numCache>
                <c:formatCode>General</c:formatCode>
                <c:ptCount val="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35</c:v>
                </c:pt>
                <c:pt idx="34">
                  <c:v>34</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numCache>
            </c:numRef>
          </c:cat>
          <c:val>
            <c:numRef>
              <c:f>'Binding Energy'!$J$4:$J$86</c:f>
              <c:numCache>
                <c:formatCode>General</c:formatCode>
                <c:ptCount val="83"/>
                <c:pt idx="0">
                  <c:v>0</c:v>
                </c:pt>
                <c:pt idx="1">
                  <c:v>-7.0746454929600473</c:v>
                </c:pt>
                <c:pt idx="2">
                  <c:v>-5.6068877616075055</c:v>
                </c:pt>
                <c:pt idx="3">
                  <c:v>-6.4629688802265948</c:v>
                </c:pt>
                <c:pt idx="4">
                  <c:v>-6.9273011496988053</c:v>
                </c:pt>
                <c:pt idx="5">
                  <c:v>-7.6801121908432508</c:v>
                </c:pt>
                <c:pt idx="6">
                  <c:v>-7.4758503488102077</c:v>
                </c:pt>
                <c:pt idx="7">
                  <c:v>-7.9764415650958824</c:v>
                </c:pt>
                <c:pt idx="8">
                  <c:v>-7.7791439908209981</c:v>
                </c:pt>
                <c:pt idx="9">
                  <c:v>-8.0322143628430656</c:v>
                </c:pt>
                <c:pt idx="10">
                  <c:v>-8.1102162932863067</c:v>
                </c:pt>
                <c:pt idx="11">
                  <c:v>-8.2607392293263082</c:v>
                </c:pt>
                <c:pt idx="12">
                  <c:v>-8.3318082548328682</c:v>
                </c:pt>
                <c:pt idx="13">
                  <c:v>-8.4475911315119614</c:v>
                </c:pt>
                <c:pt idx="14">
                  <c:v>-8.4811912065043522</c:v>
                </c:pt>
                <c:pt idx="15">
                  <c:v>-8.4931258866069737</c:v>
                </c:pt>
                <c:pt idx="16">
                  <c:v>-8.5203136700598119</c:v>
                </c:pt>
                <c:pt idx="17">
                  <c:v>-8.6145409569694067</c:v>
                </c:pt>
                <c:pt idx="18">
                  <c:v>-8.5569043990995528</c:v>
                </c:pt>
                <c:pt idx="19">
                  <c:v>-8.5512856203745482</c:v>
                </c:pt>
                <c:pt idx="20">
                  <c:v>-8.6186373218529138</c:v>
                </c:pt>
                <c:pt idx="21">
                  <c:v>-8.6603538562216738</c:v>
                </c:pt>
                <c:pt idx="22">
                  <c:v>-8.7412770519901866</c:v>
                </c:pt>
                <c:pt idx="23">
                  <c:v>-8.7760427404438488</c:v>
                </c:pt>
                <c:pt idx="24">
                  <c:v>-8.7640246010400471</c:v>
                </c:pt>
                <c:pt idx="25">
                  <c:v>-8.7909107096523389</c:v>
                </c:pt>
                <c:pt idx="26">
                  <c:v>-8.7678998175490772</c:v>
                </c:pt>
                <c:pt idx="27">
                  <c:v>-8.7326927579327709</c:v>
                </c:pt>
                <c:pt idx="28">
                  <c:v>-8.749104675750921</c:v>
                </c:pt>
                <c:pt idx="29">
                  <c:v>-8.7364769247945819</c:v>
                </c:pt>
                <c:pt idx="30">
                  <c:v>-8.7228378930619268</c:v>
                </c:pt>
                <c:pt idx="31">
                  <c:v>-8.716077039820469</c:v>
                </c:pt>
                <c:pt idx="32">
                  <c:v>-8.7007737956034639</c:v>
                </c:pt>
                <c:pt idx="33">
                  <c:v>-8.6880049529673524</c:v>
                </c:pt>
                <c:pt idx="34">
                  <c:v>-8.7110356798930759</c:v>
                </c:pt>
                <c:pt idx="35">
                  <c:v>-8.7104279412752188</c:v>
                </c:pt>
                <c:pt idx="36">
                  <c:v>-8.6983921106138489</c:v>
                </c:pt>
                <c:pt idx="37">
                  <c:v>-8.7326927579327212</c:v>
                </c:pt>
                <c:pt idx="38">
                  <c:v>-8.7185634572906689</c:v>
                </c:pt>
                <c:pt idx="39">
                  <c:v>-8.7140630133823986</c:v>
                </c:pt>
                <c:pt idx="40">
                  <c:v>-8.6678892916745021</c:v>
                </c:pt>
                <c:pt idx="41">
                  <c:v>-8.6342212510243019</c:v>
                </c:pt>
                <c:pt idx="43">
                  <c:v>-8.6132432193458541</c:v>
                </c:pt>
                <c:pt idx="44">
                  <c:v>-8.5904374755175095</c:v>
                </c:pt>
                <c:pt idx="45">
                  <c:v>-8.5824245353812856</c:v>
                </c:pt>
                <c:pt idx="46">
                  <c:v>-8.5538820322028268</c:v>
                </c:pt>
                <c:pt idx="47">
                  <c:v>-8.529563174810221</c:v>
                </c:pt>
                <c:pt idx="48">
                  <c:v>-8.5147247466948119</c:v>
                </c:pt>
                <c:pt idx="49">
                  <c:v>-8.514977353400619</c:v>
                </c:pt>
                <c:pt idx="50">
                  <c:v>-8.4821149954902708</c:v>
                </c:pt>
                <c:pt idx="51">
                  <c:v>-8.4268783358538659</c:v>
                </c:pt>
                <c:pt idx="52">
                  <c:v>-8.475323570425557</c:v>
                </c:pt>
                <c:pt idx="53">
                  <c:v>-8.4272778548513685</c:v>
                </c:pt>
                <c:pt idx="54">
                  <c:v>-8.4124152322623384</c:v>
                </c:pt>
                <c:pt idx="55">
                  <c:v>-8.3950623874966706</c:v>
                </c:pt>
                <c:pt idx="56">
                  <c:v>-8.3797328135221036</c:v>
                </c:pt>
                <c:pt idx="57">
                  <c:v>-8.3772638458344186</c:v>
                </c:pt>
                <c:pt idx="58">
                  <c:v>-8.3556716510239681</c:v>
                </c:pt>
                <c:pt idx="59">
                  <c:v>-8.347503110048585</c:v>
                </c:pt>
                <c:pt idx="61">
                  <c:v>-8.2455004251217687</c:v>
                </c:pt>
                <c:pt idx="62">
                  <c:v>-8.230724640884219</c:v>
                </c:pt>
                <c:pt idx="63">
                  <c:v>-8.2018629480261609</c:v>
                </c:pt>
                <c:pt idx="64">
                  <c:v>-8.1908483952114999</c:v>
                </c:pt>
                <c:pt idx="65">
                  <c:v>-8.1608504770427075</c:v>
                </c:pt>
                <c:pt idx="66">
                  <c:v>-8.147097787569848</c:v>
                </c:pt>
                <c:pt idx="67">
                  <c:v>-8.1413667095272952</c:v>
                </c:pt>
                <c:pt idx="68">
                  <c:v>-8.1134466631926543</c:v>
                </c:pt>
                <c:pt idx="69">
                  <c:v>-8.0831142511145107</c:v>
                </c:pt>
                <c:pt idx="70">
                  <c:v>-8.0684625229537303</c:v>
                </c:pt>
                <c:pt idx="71">
                  <c:v>-8.0336633429749309</c:v>
                </c:pt>
                <c:pt idx="72">
                  <c:v>-8.0233729536892167</c:v>
                </c:pt>
                <c:pt idx="73">
                  <c:v>-8.0047152399092862</c:v>
                </c:pt>
                <c:pt idx="74">
                  <c:v>-7.9766937391114379</c:v>
                </c:pt>
                <c:pt idx="75">
                  <c:v>-7.9613232822652424</c:v>
                </c:pt>
                <c:pt idx="76">
                  <c:v>-7.9362953102028406</c:v>
                </c:pt>
                <c:pt idx="77">
                  <c:v>-7.9265025046644473</c:v>
                </c:pt>
                <c:pt idx="78">
                  <c:v>-7.915490029348895</c:v>
                </c:pt>
                <c:pt idx="79">
                  <c:v>-7.8970288204581447</c:v>
                </c:pt>
                <c:pt idx="80">
                  <c:v>-7.8780418670893955</c:v>
                </c:pt>
                <c:pt idx="81">
                  <c:v>-7.8676635614597785</c:v>
                </c:pt>
                <c:pt idx="82">
                  <c:v>-7.8479581668629645</c:v>
                </c:pt>
              </c:numCache>
            </c:numRef>
          </c:val>
          <c:smooth val="0"/>
        </c:ser>
        <c:dLbls>
          <c:showLegendKey val="0"/>
          <c:showVal val="0"/>
          <c:showCatName val="0"/>
          <c:showSerName val="0"/>
          <c:showPercent val="0"/>
          <c:showBubbleSize val="0"/>
        </c:dLbls>
        <c:marker val="1"/>
        <c:smooth val="0"/>
        <c:axId val="127876888"/>
        <c:axId val="127874928"/>
      </c:lineChart>
      <c:lineChart>
        <c:grouping val="standard"/>
        <c:varyColors val="0"/>
        <c:ser>
          <c:idx val="0"/>
          <c:order val="0"/>
          <c:tx>
            <c:v>Binding Energy</c:v>
          </c:tx>
          <c:spPr>
            <a:ln w="25400">
              <a:solidFill>
                <a:schemeClr val="accent6"/>
              </a:solidFill>
            </a:ln>
          </c:spPr>
          <c:marker>
            <c:symbol val="circle"/>
            <c:size val="6"/>
            <c:spPr>
              <a:solidFill>
                <a:schemeClr val="tx1"/>
              </a:solidFill>
              <a:ln>
                <a:solidFill>
                  <a:schemeClr val="accent6"/>
                </a:solidFill>
              </a:ln>
            </c:spPr>
          </c:marker>
          <c:dPt>
            <c:idx val="25"/>
            <c:marker>
              <c:spPr>
                <a:solidFill>
                  <a:schemeClr val="accent6"/>
                </a:solidFill>
                <a:ln>
                  <a:solidFill>
                    <a:schemeClr val="accent6"/>
                  </a:solidFill>
                </a:ln>
              </c:spPr>
            </c:marker>
            <c:bubble3D val="0"/>
          </c:dPt>
          <c:dLbls>
            <c:dLbl>
              <c:idx val="0"/>
              <c:layout>
                <c:manualLayout>
                  <c:x val="1.9974994414896745E-2"/>
                  <c:y val="2.8196956458056598E-2"/>
                </c:manualLayout>
              </c:layout>
              <c:dLblPos val="t"/>
              <c:showLegendKey val="0"/>
              <c:showVal val="0"/>
              <c:showCatName val="1"/>
              <c:showSerName val="0"/>
              <c:showPercent val="0"/>
              <c:showBubbleSize val="0"/>
              <c:extLst>
                <c:ext xmlns:c15="http://schemas.microsoft.com/office/drawing/2012/chart" uri="{CE6537A1-D6FC-4f65-9D91-7224C49458BB}"/>
              </c:extLst>
            </c:dLbl>
            <c:dLbl>
              <c:idx val="1"/>
              <c:layout>
                <c:manualLayout>
                  <c:x val="7.9591444797623961E-3"/>
                  <c:y val="6.4099235831570109E-2"/>
                </c:manualLayout>
              </c:layout>
              <c:dLblPos val="t"/>
              <c:showLegendKey val="0"/>
              <c:showVal val="0"/>
              <c:showCatName val="1"/>
              <c:showSerName val="0"/>
              <c:showPercent val="0"/>
              <c:showBubbleSize val="0"/>
              <c:extLst>
                <c:ext xmlns:c15="http://schemas.microsoft.com/office/drawing/2012/chart" uri="{CE6537A1-D6FC-4f65-9D91-7224C49458BB}"/>
              </c:extLst>
            </c:dLbl>
            <c:dLbl>
              <c:idx val="3"/>
              <c:layout>
                <c:manualLayout>
                  <c:x val="-6.2458442694663186E-3"/>
                  <c:y val="-2.6068533100029212E-2"/>
                </c:manualLayout>
              </c:layout>
              <c:dLblPos val="r"/>
              <c:showLegendKey val="0"/>
              <c:showVal val="0"/>
              <c:showCatName val="1"/>
              <c:showSerName val="0"/>
              <c:showPercent val="0"/>
              <c:showBubbleSize val="0"/>
              <c:extLst>
                <c:ext xmlns:c15="http://schemas.microsoft.com/office/drawing/2012/chart" uri="{CE6537A1-D6FC-4f65-9D91-7224C49458BB}"/>
              </c:extLst>
            </c:dLbl>
            <c:dLbl>
              <c:idx val="4"/>
              <c:layout>
                <c:manualLayout>
                  <c:x val="1.3797353455818043E-2"/>
                  <c:y val="-4.9715077282006991E-2"/>
                </c:manualLayout>
              </c:layout>
              <c:dLblPos val="b"/>
              <c:showLegendKey val="0"/>
              <c:showVal val="0"/>
              <c:showCatName val="1"/>
              <c:showSerName val="0"/>
              <c:showPercent val="0"/>
              <c:showBubbleSize val="0"/>
              <c:extLst>
                <c:ext xmlns:c15="http://schemas.microsoft.com/office/drawing/2012/chart" uri="{CE6537A1-D6FC-4f65-9D91-7224C49458BB}"/>
              </c:extLst>
            </c:dLbl>
            <c:dLbl>
              <c:idx val="5"/>
              <c:layout>
                <c:manualLayout>
                  <c:x val="-1.518624234470691E-2"/>
                  <c:y val="-2.0085447652377054E-2"/>
                </c:manualLayout>
              </c:layout>
              <c:dLblPos val="b"/>
              <c:showLegendKey val="0"/>
              <c:showVal val="0"/>
              <c:showCatName val="1"/>
              <c:showSerName val="0"/>
              <c:showPercent val="0"/>
              <c:showBubbleSize val="0"/>
              <c:extLst>
                <c:ext xmlns:c15="http://schemas.microsoft.com/office/drawing/2012/chart" uri="{CE6537A1-D6FC-4f65-9D91-7224C49458BB}"/>
              </c:extLst>
            </c:dLbl>
            <c:dLbl>
              <c:idx val="6"/>
              <c:layout>
                <c:manualLayout>
                  <c:x val="0"/>
                  <c:y val="1.1111111111111141E-2"/>
                </c:manualLayout>
              </c:layout>
              <c:dLblPos val="t"/>
              <c:showLegendKey val="0"/>
              <c:showVal val="0"/>
              <c:showCatName val="1"/>
              <c:showSerName val="0"/>
              <c:showPercent val="0"/>
              <c:showBubbleSize val="0"/>
              <c:extLst>
                <c:ext xmlns:c15="http://schemas.microsoft.com/office/drawing/2012/chart" uri="{CE6537A1-D6FC-4f65-9D91-7224C49458BB}"/>
              </c:extLst>
            </c:dLbl>
            <c:dLbl>
              <c:idx val="7"/>
              <c:layout>
                <c:manualLayout>
                  <c:x val="-7.9840319361277438E-3"/>
                  <c:y val="-1.53846153846155E-2"/>
                </c:manualLayout>
              </c:layout>
              <c:dLblPos val="b"/>
              <c:showLegendKey val="0"/>
              <c:showVal val="0"/>
              <c:showCatName val="1"/>
              <c:showSerName val="0"/>
              <c:showPercent val="0"/>
              <c:showBubbleSize val="0"/>
              <c:extLst>
                <c:ext xmlns:c15="http://schemas.microsoft.com/office/drawing/2012/chart" uri="{CE6537A1-D6FC-4f65-9D91-7224C49458BB}"/>
              </c:extLst>
            </c:dLbl>
            <c:dLbl>
              <c:idx val="8"/>
              <c:layout>
                <c:manualLayout>
                  <c:x val="1.3888888888889039E-3"/>
                  <c:y val="5.5555555555555558E-3"/>
                </c:manualLayout>
              </c:layout>
              <c:dLblPos val="t"/>
              <c:showLegendKey val="0"/>
              <c:showVal val="0"/>
              <c:showCatName val="1"/>
              <c:showSerName val="0"/>
              <c:showPercent val="0"/>
              <c:showBubbleSize val="0"/>
              <c:extLst>
                <c:ext xmlns:c15="http://schemas.microsoft.com/office/drawing/2012/chart" uri="{CE6537A1-D6FC-4f65-9D91-7224C49458BB}"/>
              </c:extLst>
            </c:dLbl>
            <c:dLbl>
              <c:idx val="9"/>
              <c:dLblPos val="b"/>
              <c:showLegendKey val="0"/>
              <c:showVal val="0"/>
              <c:showCatName val="1"/>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spPr/>
              <c:txPr>
                <a:bodyPr/>
                <a:lstStyle/>
                <a:p>
                  <a:pPr>
                    <a:defRPr sz="2000" b="0">
                      <a:solidFill>
                        <a:schemeClr val="accent6"/>
                      </a:solidFill>
                      <a:latin typeface="Verdana" pitchFamily="34" charset="0"/>
                    </a:defRPr>
                  </a:pPr>
                  <a:endParaRPr lang="en-US"/>
                </a:p>
              </c:txPr>
              <c:dLblPos val="t"/>
              <c:showLegendKey val="0"/>
              <c:showVal val="0"/>
              <c:showCatName val="1"/>
              <c:showSerName val="0"/>
              <c:showPercent val="0"/>
              <c:showBubbleSize val="0"/>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5"/>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2"/>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7"/>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2"/>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4"/>
              <c:delete val="1"/>
              <c:extLst>
                <c:ext xmlns:c15="http://schemas.microsoft.com/office/drawing/2012/chart" uri="{CE6537A1-D6FC-4f65-9D91-7224C49458BB}"/>
              </c:extLst>
            </c:dLbl>
            <c:dLbl>
              <c:idx val="55"/>
              <c:delete val="1"/>
              <c:extLst>
                <c:ext xmlns:c15="http://schemas.microsoft.com/office/drawing/2012/chart" uri="{CE6537A1-D6FC-4f65-9D91-7224C49458BB}"/>
              </c:extLst>
            </c:dLbl>
            <c:dLbl>
              <c:idx val="56"/>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58"/>
              <c:delete val="1"/>
              <c:extLst>
                <c:ext xmlns:c15="http://schemas.microsoft.com/office/drawing/2012/chart" uri="{CE6537A1-D6FC-4f65-9D91-7224C49458BB}"/>
              </c:extLst>
            </c:dLbl>
            <c:dLbl>
              <c:idx val="59"/>
              <c:delete val="1"/>
              <c:extLst>
                <c:ext xmlns:c15="http://schemas.microsoft.com/office/drawing/2012/chart" uri="{CE6537A1-D6FC-4f65-9D91-7224C49458BB}"/>
              </c:extLst>
            </c:dLbl>
            <c:dLbl>
              <c:idx val="60"/>
              <c:delete val="1"/>
              <c:extLst>
                <c:ext xmlns:c15="http://schemas.microsoft.com/office/drawing/2012/chart" uri="{CE6537A1-D6FC-4f65-9D91-7224C49458BB}"/>
              </c:extLst>
            </c:dLbl>
            <c:dLbl>
              <c:idx val="61"/>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3"/>
              <c:delete val="1"/>
              <c:extLst>
                <c:ext xmlns:c15="http://schemas.microsoft.com/office/drawing/2012/chart" uri="{CE6537A1-D6FC-4f65-9D91-7224C49458BB}"/>
              </c:extLst>
            </c:dLbl>
            <c:dLbl>
              <c:idx val="64"/>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8"/>
              <c:delete val="1"/>
              <c:extLst>
                <c:ext xmlns:c15="http://schemas.microsoft.com/office/drawing/2012/chart" uri="{CE6537A1-D6FC-4f65-9D91-7224C49458BB}"/>
              </c:extLst>
            </c:dLbl>
            <c:dLbl>
              <c:idx val="69"/>
              <c:delete val="1"/>
              <c:extLst>
                <c:ext xmlns:c15="http://schemas.microsoft.com/office/drawing/2012/chart" uri="{CE6537A1-D6FC-4f65-9D91-7224C49458BB}"/>
              </c:extLst>
            </c:dLbl>
            <c:dLbl>
              <c:idx val="70"/>
              <c:delete val="1"/>
              <c:extLst>
                <c:ext xmlns:c15="http://schemas.microsoft.com/office/drawing/2012/chart" uri="{CE6537A1-D6FC-4f65-9D91-7224C49458BB}"/>
              </c:extLst>
            </c:dLbl>
            <c:dLbl>
              <c:idx val="71"/>
              <c:delete val="1"/>
              <c:extLst>
                <c:ext xmlns:c15="http://schemas.microsoft.com/office/drawing/2012/chart" uri="{CE6537A1-D6FC-4f65-9D91-7224C49458BB}"/>
              </c:extLst>
            </c:dLbl>
            <c:dLbl>
              <c:idx val="72"/>
              <c:delete val="1"/>
              <c:extLst>
                <c:ext xmlns:c15="http://schemas.microsoft.com/office/drawing/2012/chart" uri="{CE6537A1-D6FC-4f65-9D91-7224C49458BB}"/>
              </c:extLst>
            </c:dLbl>
            <c:dLbl>
              <c:idx val="73"/>
              <c:delete val="1"/>
              <c:extLst>
                <c:ext xmlns:c15="http://schemas.microsoft.com/office/drawing/2012/chart" uri="{CE6537A1-D6FC-4f65-9D91-7224C49458BB}"/>
              </c:extLst>
            </c:dLbl>
            <c:dLbl>
              <c:idx val="74"/>
              <c:delete val="1"/>
              <c:extLst>
                <c:ext xmlns:c15="http://schemas.microsoft.com/office/drawing/2012/chart" uri="{CE6537A1-D6FC-4f65-9D91-7224C49458BB}"/>
              </c:extLst>
            </c:dLbl>
            <c:dLbl>
              <c:idx val="75"/>
              <c:delete val="1"/>
              <c:extLst>
                <c:ext xmlns:c15="http://schemas.microsoft.com/office/drawing/2012/chart" uri="{CE6537A1-D6FC-4f65-9D91-7224C49458BB}"/>
              </c:extLst>
            </c:dLbl>
            <c:dLbl>
              <c:idx val="76"/>
              <c:delete val="1"/>
              <c:extLst>
                <c:ext xmlns:c15="http://schemas.microsoft.com/office/drawing/2012/chart" uri="{CE6537A1-D6FC-4f65-9D91-7224C49458BB}"/>
              </c:extLst>
            </c:dLbl>
            <c:dLbl>
              <c:idx val="77"/>
              <c:delete val="1"/>
              <c:extLst>
                <c:ext xmlns:c15="http://schemas.microsoft.com/office/drawing/2012/chart" uri="{CE6537A1-D6FC-4f65-9D91-7224C49458BB}"/>
              </c:extLst>
            </c:dLbl>
            <c:dLbl>
              <c:idx val="78"/>
              <c:delete val="1"/>
              <c:extLst>
                <c:ext xmlns:c15="http://schemas.microsoft.com/office/drawing/2012/chart" uri="{CE6537A1-D6FC-4f65-9D91-7224C49458BB}"/>
              </c:extLst>
            </c:dLbl>
            <c:dLbl>
              <c:idx val="79"/>
              <c:delete val="1"/>
              <c:extLst>
                <c:ext xmlns:c15="http://schemas.microsoft.com/office/drawing/2012/chart" uri="{CE6537A1-D6FC-4f65-9D91-7224C49458BB}"/>
              </c:extLst>
            </c:dLbl>
            <c:dLbl>
              <c:idx val="80"/>
              <c:delete val="1"/>
              <c:extLst>
                <c:ext xmlns:c15="http://schemas.microsoft.com/office/drawing/2012/chart" uri="{CE6537A1-D6FC-4f65-9D91-7224C49458BB}"/>
              </c:extLst>
            </c:dLbl>
            <c:dLbl>
              <c:idx val="82"/>
              <c:dLblPos val="b"/>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800" b="0">
                    <a:latin typeface="Verdana"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'Binding Energy'!$B$4:$B$86</c:f>
              <c:strCache>
                <c:ptCount val="83"/>
                <c:pt idx="0">
                  <c:v>H</c:v>
                </c:pt>
                <c:pt idx="1">
                  <c:v>He</c:v>
                </c:pt>
                <c:pt idx="2">
                  <c:v>Li</c:v>
                </c:pt>
                <c:pt idx="3">
                  <c:v>Be</c:v>
                </c:pt>
                <c:pt idx="4">
                  <c:v>B</c:v>
                </c:pt>
                <c:pt idx="5">
                  <c:v>C</c:v>
                </c:pt>
                <c:pt idx="6">
                  <c:v>N</c:v>
                </c:pt>
                <c:pt idx="7">
                  <c:v>O</c:v>
                </c:pt>
                <c:pt idx="8">
                  <c:v>F</c:v>
                </c:pt>
                <c:pt idx="9">
                  <c:v>Ne</c:v>
                </c:pt>
                <c:pt idx="10">
                  <c:v>Na</c:v>
                </c:pt>
                <c:pt idx="11">
                  <c:v>Mg</c:v>
                </c:pt>
                <c:pt idx="12">
                  <c:v>Al</c:v>
                </c:pt>
                <c:pt idx="13">
                  <c:v>Si</c:v>
                </c:pt>
                <c:pt idx="14">
                  <c:v>P</c:v>
                </c:pt>
                <c:pt idx="15">
                  <c:v>Si</c:v>
                </c:pt>
                <c:pt idx="16">
                  <c:v>Cl</c:v>
                </c:pt>
                <c:pt idx="17">
                  <c:v>Ar</c:v>
                </c:pt>
                <c:pt idx="18">
                  <c:v>K</c:v>
                </c:pt>
                <c:pt idx="19">
                  <c:v>Ca</c:v>
                </c:pt>
                <c:pt idx="20">
                  <c:v>Sc</c:v>
                </c:pt>
                <c:pt idx="21">
                  <c:v>Ti</c:v>
                </c:pt>
                <c:pt idx="22">
                  <c:v>V</c:v>
                </c:pt>
                <c:pt idx="23">
                  <c:v>Cr</c:v>
                </c:pt>
                <c:pt idx="24">
                  <c:v>Mn</c:v>
                </c:pt>
                <c:pt idx="25">
                  <c:v>Fe</c:v>
                </c:pt>
                <c:pt idx="26">
                  <c:v>Co</c:v>
                </c:pt>
                <c:pt idx="27">
                  <c:v>Ni</c:v>
                </c:pt>
                <c:pt idx="28">
                  <c:v>Cu</c:v>
                </c:pt>
                <c:pt idx="29">
                  <c:v>Zn</c:v>
                </c:pt>
                <c:pt idx="30">
                  <c:v>Ga</c:v>
                </c:pt>
                <c:pt idx="31">
                  <c:v>Ge</c:v>
                </c:pt>
                <c:pt idx="32">
                  <c:v>As</c:v>
                </c:pt>
                <c:pt idx="33">
                  <c:v>Br</c:v>
                </c:pt>
                <c:pt idx="34">
                  <c:v>Se</c:v>
                </c:pt>
                <c:pt idx="35">
                  <c:v>Kr</c:v>
                </c:pt>
                <c:pt idx="36">
                  <c:v>Rb</c:v>
                </c:pt>
                <c:pt idx="37">
                  <c:v>Sr</c:v>
                </c:pt>
                <c:pt idx="38">
                  <c:v>Y</c:v>
                </c:pt>
                <c:pt idx="39">
                  <c:v>Zr</c:v>
                </c:pt>
                <c:pt idx="40">
                  <c:v>Nb</c:v>
                </c:pt>
                <c:pt idx="41">
                  <c:v>Mo</c:v>
                </c:pt>
                <c:pt idx="42">
                  <c:v>Tc</c:v>
                </c:pt>
                <c:pt idx="43">
                  <c:v>Ru</c:v>
                </c:pt>
                <c:pt idx="44">
                  <c:v>Rh</c:v>
                </c:pt>
                <c:pt idx="45">
                  <c:v>Pd</c:v>
                </c:pt>
                <c:pt idx="46">
                  <c:v>Ag</c:v>
                </c:pt>
                <c:pt idx="47">
                  <c:v>Cd</c:v>
                </c:pt>
                <c:pt idx="48">
                  <c:v>In</c:v>
                </c:pt>
                <c:pt idx="49">
                  <c:v>Sn</c:v>
                </c:pt>
                <c:pt idx="50">
                  <c:v>Sb</c:v>
                </c:pt>
                <c:pt idx="51">
                  <c:v>Te</c:v>
                </c:pt>
                <c:pt idx="52">
                  <c:v>I</c:v>
                </c:pt>
                <c:pt idx="53">
                  <c:v>Xe</c:v>
                </c:pt>
                <c:pt idx="54">
                  <c:v>Cs</c:v>
                </c:pt>
                <c:pt idx="55">
                  <c:v>Ba</c:v>
                </c:pt>
                <c:pt idx="56">
                  <c:v>La</c:v>
                </c:pt>
                <c:pt idx="57">
                  <c:v>Ce</c:v>
                </c:pt>
                <c:pt idx="58">
                  <c:v>Pr</c:v>
                </c:pt>
                <c:pt idx="59">
                  <c:v>Nd</c:v>
                </c:pt>
                <c:pt idx="60">
                  <c:v>Pm</c:v>
                </c:pt>
                <c:pt idx="61">
                  <c:v>Sm</c:v>
                </c:pt>
                <c:pt idx="62">
                  <c:v>Eu</c:v>
                </c:pt>
                <c:pt idx="63">
                  <c:v>Gd</c:v>
                </c:pt>
                <c:pt idx="64">
                  <c:v>Tb</c:v>
                </c:pt>
                <c:pt idx="65">
                  <c:v>Dy</c:v>
                </c:pt>
                <c:pt idx="66">
                  <c:v>Ho</c:v>
                </c:pt>
                <c:pt idx="67">
                  <c:v>Er</c:v>
                </c:pt>
                <c:pt idx="68">
                  <c:v>Tm</c:v>
                </c:pt>
                <c:pt idx="69">
                  <c:v>Yb</c:v>
                </c:pt>
                <c:pt idx="70">
                  <c:v>Lu</c:v>
                </c:pt>
                <c:pt idx="71">
                  <c:v>Hf</c:v>
                </c:pt>
                <c:pt idx="72">
                  <c:v>Ta</c:v>
                </c:pt>
                <c:pt idx="73">
                  <c:v>W</c:v>
                </c:pt>
                <c:pt idx="74">
                  <c:v>Re</c:v>
                </c:pt>
                <c:pt idx="75">
                  <c:v>Os</c:v>
                </c:pt>
                <c:pt idx="76">
                  <c:v>Ir</c:v>
                </c:pt>
                <c:pt idx="77">
                  <c:v>Pt</c:v>
                </c:pt>
                <c:pt idx="78">
                  <c:v>Au</c:v>
                </c:pt>
                <c:pt idx="79">
                  <c:v>Hg</c:v>
                </c:pt>
                <c:pt idx="80">
                  <c:v>Tl</c:v>
                </c:pt>
                <c:pt idx="81">
                  <c:v>Pb</c:v>
                </c:pt>
                <c:pt idx="82">
                  <c:v>Bi</c:v>
                </c:pt>
              </c:strCache>
            </c:strRef>
          </c:cat>
          <c:val>
            <c:numRef>
              <c:f>'Binding Energy'!$J$4:$J$86</c:f>
              <c:numCache>
                <c:formatCode>General</c:formatCode>
                <c:ptCount val="83"/>
                <c:pt idx="0">
                  <c:v>0</c:v>
                </c:pt>
                <c:pt idx="1">
                  <c:v>-7.0746454929600473</c:v>
                </c:pt>
                <c:pt idx="2">
                  <c:v>-5.6068877616075055</c:v>
                </c:pt>
                <c:pt idx="3">
                  <c:v>-6.4629688802265948</c:v>
                </c:pt>
                <c:pt idx="4">
                  <c:v>-6.9273011496988053</c:v>
                </c:pt>
                <c:pt idx="5">
                  <c:v>-7.6801121908432508</c:v>
                </c:pt>
                <c:pt idx="6">
                  <c:v>-7.4758503488102077</c:v>
                </c:pt>
                <c:pt idx="7">
                  <c:v>-7.9764415650958824</c:v>
                </c:pt>
                <c:pt idx="8">
                  <c:v>-7.7791439908209981</c:v>
                </c:pt>
                <c:pt idx="9">
                  <c:v>-8.0322143628430656</c:v>
                </c:pt>
                <c:pt idx="10">
                  <c:v>-8.1102162932863067</c:v>
                </c:pt>
                <c:pt idx="11">
                  <c:v>-8.2607392293263082</c:v>
                </c:pt>
                <c:pt idx="12">
                  <c:v>-8.3318082548328682</c:v>
                </c:pt>
                <c:pt idx="13">
                  <c:v>-8.4475911315119614</c:v>
                </c:pt>
                <c:pt idx="14">
                  <c:v>-8.4811912065043522</c:v>
                </c:pt>
                <c:pt idx="15">
                  <c:v>-8.4931258866069737</c:v>
                </c:pt>
                <c:pt idx="16">
                  <c:v>-8.5203136700598119</c:v>
                </c:pt>
                <c:pt idx="17">
                  <c:v>-8.6145409569694067</c:v>
                </c:pt>
                <c:pt idx="18">
                  <c:v>-8.5569043990995528</c:v>
                </c:pt>
                <c:pt idx="19">
                  <c:v>-8.5512856203745482</c:v>
                </c:pt>
                <c:pt idx="20">
                  <c:v>-8.6186373218529138</c:v>
                </c:pt>
                <c:pt idx="21">
                  <c:v>-8.6603538562216738</c:v>
                </c:pt>
                <c:pt idx="22">
                  <c:v>-8.7412770519901866</c:v>
                </c:pt>
                <c:pt idx="23">
                  <c:v>-8.7760427404438488</c:v>
                </c:pt>
                <c:pt idx="24">
                  <c:v>-8.7640246010400471</c:v>
                </c:pt>
                <c:pt idx="25">
                  <c:v>-8.7909107096523389</c:v>
                </c:pt>
                <c:pt idx="26">
                  <c:v>-8.7678998175490772</c:v>
                </c:pt>
                <c:pt idx="27">
                  <c:v>-8.7326927579327709</c:v>
                </c:pt>
                <c:pt idx="28">
                  <c:v>-8.749104675750921</c:v>
                </c:pt>
                <c:pt idx="29">
                  <c:v>-8.7364769247945819</c:v>
                </c:pt>
                <c:pt idx="30">
                  <c:v>-8.7228378930619268</c:v>
                </c:pt>
                <c:pt idx="31">
                  <c:v>-8.716077039820469</c:v>
                </c:pt>
                <c:pt idx="32">
                  <c:v>-8.7007737956034639</c:v>
                </c:pt>
                <c:pt idx="33">
                  <c:v>-8.6880049529673524</c:v>
                </c:pt>
                <c:pt idx="34">
                  <c:v>-8.7110356798930759</c:v>
                </c:pt>
                <c:pt idx="35">
                  <c:v>-8.7104279412752188</c:v>
                </c:pt>
                <c:pt idx="36">
                  <c:v>-8.6983921106138489</c:v>
                </c:pt>
                <c:pt idx="37">
                  <c:v>-8.7326927579327212</c:v>
                </c:pt>
                <c:pt idx="38">
                  <c:v>-8.7185634572906689</c:v>
                </c:pt>
                <c:pt idx="39">
                  <c:v>-8.7140630133823986</c:v>
                </c:pt>
                <c:pt idx="40">
                  <c:v>-8.6678892916745021</c:v>
                </c:pt>
                <c:pt idx="41">
                  <c:v>-8.6342212510243019</c:v>
                </c:pt>
                <c:pt idx="43">
                  <c:v>-8.6132432193458541</c:v>
                </c:pt>
                <c:pt idx="44">
                  <c:v>-8.5904374755175095</c:v>
                </c:pt>
                <c:pt idx="45">
                  <c:v>-8.5824245353812856</c:v>
                </c:pt>
                <c:pt idx="46">
                  <c:v>-8.5538820322028268</c:v>
                </c:pt>
                <c:pt idx="47">
                  <c:v>-8.529563174810221</c:v>
                </c:pt>
                <c:pt idx="48">
                  <c:v>-8.5147247466948119</c:v>
                </c:pt>
                <c:pt idx="49">
                  <c:v>-8.514977353400619</c:v>
                </c:pt>
                <c:pt idx="50">
                  <c:v>-8.4821149954902708</c:v>
                </c:pt>
                <c:pt idx="51">
                  <c:v>-8.4268783358538659</c:v>
                </c:pt>
                <c:pt idx="52">
                  <c:v>-8.475323570425557</c:v>
                </c:pt>
                <c:pt idx="53">
                  <c:v>-8.4272778548513685</c:v>
                </c:pt>
                <c:pt idx="54">
                  <c:v>-8.4124152322623384</c:v>
                </c:pt>
                <c:pt idx="55">
                  <c:v>-8.3950623874966706</c:v>
                </c:pt>
                <c:pt idx="56">
                  <c:v>-8.3797328135221036</c:v>
                </c:pt>
                <c:pt idx="57">
                  <c:v>-8.3772638458344186</c:v>
                </c:pt>
                <c:pt idx="58">
                  <c:v>-8.3556716510239681</c:v>
                </c:pt>
                <c:pt idx="59">
                  <c:v>-8.347503110048585</c:v>
                </c:pt>
                <c:pt idx="61">
                  <c:v>-8.2455004251217687</c:v>
                </c:pt>
                <c:pt idx="62">
                  <c:v>-8.230724640884219</c:v>
                </c:pt>
                <c:pt idx="63">
                  <c:v>-8.2018629480261609</c:v>
                </c:pt>
                <c:pt idx="64">
                  <c:v>-8.1908483952114999</c:v>
                </c:pt>
                <c:pt idx="65">
                  <c:v>-8.1608504770427075</c:v>
                </c:pt>
                <c:pt idx="66">
                  <c:v>-8.147097787569848</c:v>
                </c:pt>
                <c:pt idx="67">
                  <c:v>-8.1413667095272952</c:v>
                </c:pt>
                <c:pt idx="68">
                  <c:v>-8.1134466631926543</c:v>
                </c:pt>
                <c:pt idx="69">
                  <c:v>-8.0831142511145107</c:v>
                </c:pt>
                <c:pt idx="70">
                  <c:v>-8.0684625229537303</c:v>
                </c:pt>
                <c:pt idx="71">
                  <c:v>-8.0336633429749309</c:v>
                </c:pt>
                <c:pt idx="72">
                  <c:v>-8.0233729536892167</c:v>
                </c:pt>
                <c:pt idx="73">
                  <c:v>-8.0047152399092862</c:v>
                </c:pt>
                <c:pt idx="74">
                  <c:v>-7.9766937391114379</c:v>
                </c:pt>
                <c:pt idx="75">
                  <c:v>-7.9613232822652424</c:v>
                </c:pt>
                <c:pt idx="76">
                  <c:v>-7.9362953102028406</c:v>
                </c:pt>
                <c:pt idx="77">
                  <c:v>-7.9265025046644473</c:v>
                </c:pt>
                <c:pt idx="78">
                  <c:v>-7.915490029348895</c:v>
                </c:pt>
                <c:pt idx="79">
                  <c:v>-7.8970288204581447</c:v>
                </c:pt>
                <c:pt idx="80">
                  <c:v>-7.8780418670893955</c:v>
                </c:pt>
                <c:pt idx="81">
                  <c:v>-7.8676635614597785</c:v>
                </c:pt>
                <c:pt idx="82">
                  <c:v>-7.8479581668629645</c:v>
                </c:pt>
              </c:numCache>
            </c:numRef>
          </c:val>
          <c:smooth val="0"/>
        </c:ser>
        <c:dLbls>
          <c:showLegendKey val="0"/>
          <c:showVal val="0"/>
          <c:showCatName val="0"/>
          <c:showSerName val="0"/>
          <c:showPercent val="0"/>
          <c:showBubbleSize val="0"/>
        </c:dLbls>
        <c:marker val="1"/>
        <c:smooth val="0"/>
        <c:axId val="127876496"/>
        <c:axId val="127877280"/>
      </c:lineChart>
      <c:catAx>
        <c:axId val="127876888"/>
        <c:scaling>
          <c:orientation val="minMax"/>
        </c:scaling>
        <c:delete val="0"/>
        <c:axPos val="b"/>
        <c:title>
          <c:tx>
            <c:rich>
              <a:bodyPr/>
              <a:lstStyle/>
              <a:p>
                <a:pPr>
                  <a:defRPr sz="2400" b="0">
                    <a:latin typeface="Verdana" pitchFamily="34" charset="0"/>
                  </a:defRPr>
                </a:pPr>
                <a:r>
                  <a:rPr lang="en-US" sz="2400" b="0">
                    <a:latin typeface="Verdana" pitchFamily="34" charset="0"/>
                  </a:rPr>
                  <a:t>Atomic number</a:t>
                </a:r>
              </a:p>
            </c:rich>
          </c:tx>
          <c:overlay val="0"/>
        </c:title>
        <c:numFmt formatCode="General" sourceLinked="1"/>
        <c:majorTickMark val="out"/>
        <c:minorTickMark val="out"/>
        <c:tickLblPos val="nextTo"/>
        <c:spPr>
          <a:ln w="25400"/>
        </c:spPr>
        <c:txPr>
          <a:bodyPr/>
          <a:lstStyle/>
          <a:p>
            <a:pPr>
              <a:defRPr sz="2000">
                <a:latin typeface="Verdana" pitchFamily="34" charset="0"/>
              </a:defRPr>
            </a:pPr>
            <a:endParaRPr lang="en-US"/>
          </a:p>
        </c:txPr>
        <c:crossAx val="127874928"/>
        <c:crossesAt val="-29"/>
        <c:auto val="1"/>
        <c:lblAlgn val="ctr"/>
        <c:lblOffset val="100"/>
        <c:tickLblSkip val="10"/>
        <c:tickMarkSkip val="10"/>
        <c:noMultiLvlLbl val="0"/>
      </c:catAx>
      <c:valAx>
        <c:axId val="127874928"/>
        <c:scaling>
          <c:orientation val="minMax"/>
          <c:min val="-9"/>
        </c:scaling>
        <c:delete val="0"/>
        <c:axPos val="l"/>
        <c:majorGridlines>
          <c:spPr>
            <a:ln>
              <a:prstDash val="sysDot"/>
            </a:ln>
          </c:spPr>
        </c:majorGridlines>
        <c:title>
          <c:tx>
            <c:rich>
              <a:bodyPr rot="-5400000" vert="horz"/>
              <a:lstStyle/>
              <a:p>
                <a:pPr>
                  <a:defRPr sz="2400" b="0">
                    <a:latin typeface="Verdana" pitchFamily="34" charset="0"/>
                  </a:defRPr>
                </a:pPr>
                <a:r>
                  <a:rPr lang="en-US" sz="2400" b="0">
                    <a:latin typeface="Verdana" pitchFamily="34" charset="0"/>
                  </a:rPr>
                  <a:t>–Binding energy per nucleon/MeV</a:t>
                </a:r>
              </a:p>
            </c:rich>
          </c:tx>
          <c:overlay val="0"/>
        </c:title>
        <c:numFmt formatCode="General" sourceLinked="1"/>
        <c:majorTickMark val="out"/>
        <c:minorTickMark val="none"/>
        <c:tickLblPos val="nextTo"/>
        <c:spPr>
          <a:ln w="25400"/>
        </c:spPr>
        <c:txPr>
          <a:bodyPr/>
          <a:lstStyle/>
          <a:p>
            <a:pPr>
              <a:defRPr sz="2000" baseline="0">
                <a:latin typeface="Verdana" pitchFamily="34" charset="0"/>
              </a:defRPr>
            </a:pPr>
            <a:endParaRPr lang="en-US"/>
          </a:p>
        </c:txPr>
        <c:crossAx val="127876888"/>
        <c:crosses val="autoZero"/>
        <c:crossBetween val="midCat"/>
      </c:valAx>
      <c:valAx>
        <c:axId val="127877280"/>
        <c:scaling>
          <c:orientation val="minMax"/>
        </c:scaling>
        <c:delete val="1"/>
        <c:axPos val="r"/>
        <c:numFmt formatCode="General" sourceLinked="1"/>
        <c:majorTickMark val="out"/>
        <c:minorTickMark val="none"/>
        <c:tickLblPos val="none"/>
        <c:crossAx val="127876496"/>
        <c:crosses val="max"/>
        <c:crossBetween val="between"/>
      </c:valAx>
      <c:catAx>
        <c:axId val="127876496"/>
        <c:scaling>
          <c:orientation val="minMax"/>
        </c:scaling>
        <c:delete val="1"/>
        <c:axPos val="t"/>
        <c:numFmt formatCode="General" sourceLinked="1"/>
        <c:majorTickMark val="out"/>
        <c:minorTickMark val="none"/>
        <c:tickLblPos val="none"/>
        <c:crossAx val="127877280"/>
        <c:crosses val="max"/>
        <c:auto val="1"/>
        <c:lblAlgn val="ctr"/>
        <c:lblOffset val="100"/>
        <c:noMultiLvlLbl val="0"/>
      </c:catAx>
    </c:plotArea>
    <c:plotVisOnly val="1"/>
    <c:dispBlanksAs val="gap"/>
    <c:showDLblsOverMax val="0"/>
  </c:chart>
  <c:spPr>
    <a:solidFill>
      <a:sysClr val="window" lastClr="FFFFFF">
        <a:alpha val="0"/>
      </a:sys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sz="2400"/>
            </a:pPr>
            <a:r>
              <a:rPr lang="en-US" sz="2400" b="0"/>
              <a:t>Abundance of the Elements:</a:t>
            </a:r>
          </a:p>
          <a:p>
            <a:pPr algn="r">
              <a:defRPr sz="2400"/>
            </a:pPr>
            <a:r>
              <a:rPr lang="en-US" sz="2400" b="0"/>
              <a:t>the </a:t>
            </a:r>
            <a:r>
              <a:rPr lang="en-US" sz="2400"/>
              <a:t>Sun</a:t>
            </a:r>
          </a:p>
        </c:rich>
      </c:tx>
      <c:layout>
        <c:manualLayout>
          <c:xMode val="edge"/>
          <c:yMode val="edge"/>
          <c:x val="0.43385847197254918"/>
          <c:y val="3.745746409939555E-2"/>
        </c:manualLayout>
      </c:layout>
      <c:overlay val="1"/>
    </c:title>
    <c:autoTitleDeleted val="0"/>
    <c:plotArea>
      <c:layout/>
      <c:scatterChart>
        <c:scatterStyle val="lineMarker"/>
        <c:varyColors val="0"/>
        <c:ser>
          <c:idx val="0"/>
          <c:order val="0"/>
          <c:marker>
            <c:spPr>
              <a:solidFill>
                <a:schemeClr val="tx1"/>
              </a:solidFill>
            </c:spPr>
          </c:marker>
          <c:dPt>
            <c:idx val="36"/>
            <c:marker>
              <c:spPr>
                <a:solidFill>
                  <a:schemeClr val="accent6">
                    <a:lumMod val="75000"/>
                  </a:schemeClr>
                </a:solidFill>
              </c:spPr>
            </c:marker>
            <c:bubble3D val="0"/>
          </c:dPt>
          <c:dPt>
            <c:idx val="37"/>
            <c:marker>
              <c:spPr>
                <a:solidFill>
                  <a:schemeClr val="accent6">
                    <a:lumMod val="75000"/>
                  </a:schemeClr>
                </a:solidFill>
              </c:spPr>
            </c:marker>
            <c:bubble3D val="0"/>
          </c:dPt>
          <c:dPt>
            <c:idx val="38"/>
            <c:marker>
              <c:spPr>
                <a:solidFill>
                  <a:schemeClr val="accent6">
                    <a:lumMod val="75000"/>
                  </a:schemeClr>
                </a:solidFill>
              </c:spPr>
            </c:marker>
            <c:bubble3D val="0"/>
          </c:dPt>
          <c:dLbls>
            <c:dLbl>
              <c:idx val="2"/>
              <c:layout/>
              <c:dLblPos val="b"/>
              <c:showLegendKey val="0"/>
              <c:showVal val="0"/>
              <c:showCatName val="1"/>
              <c:showSerName val="0"/>
              <c:showPercent val="0"/>
              <c:showBubbleSize val="0"/>
              <c:extLst>
                <c:ext xmlns:c15="http://schemas.microsoft.com/office/drawing/2012/chart" uri="{CE6537A1-D6FC-4f65-9D91-7224C49458BB}">
                  <c15:layout/>
                </c:ext>
              </c:extLst>
            </c:dLbl>
            <c:dLbl>
              <c:idx val="5"/>
              <c:layout/>
              <c:dLblPos val="t"/>
              <c:showLegendKey val="0"/>
              <c:showVal val="0"/>
              <c:showCatName val="1"/>
              <c:showSerName val="0"/>
              <c:showPercent val="0"/>
              <c:showBubbleSize val="0"/>
              <c:extLst>
                <c:ext xmlns:c15="http://schemas.microsoft.com/office/drawing/2012/chart" uri="{CE6537A1-D6FC-4f65-9D91-7224C49458BB}">
                  <c15:layout/>
                </c:ext>
              </c:extLst>
            </c:dLbl>
            <c:dLbl>
              <c:idx val="6"/>
              <c:layout/>
              <c:dLblPos val="b"/>
              <c:showLegendKey val="0"/>
              <c:showVal val="0"/>
              <c:showCatName val="1"/>
              <c:showSerName val="0"/>
              <c:showPercent val="0"/>
              <c:showBubbleSize val="0"/>
              <c:extLst>
                <c:ext xmlns:c15="http://schemas.microsoft.com/office/drawing/2012/chart" uri="{CE6537A1-D6FC-4f65-9D91-7224C49458BB}">
                  <c15:layout/>
                </c:ext>
              </c:extLst>
            </c:dLbl>
            <c:dLbl>
              <c:idx val="7"/>
              <c:layout/>
              <c:dLblPos val="t"/>
              <c:showLegendKey val="0"/>
              <c:showVal val="0"/>
              <c:showCatName val="1"/>
              <c:showSerName val="0"/>
              <c:showPercent val="0"/>
              <c:showBubbleSize val="0"/>
              <c:extLst>
                <c:ext xmlns:c15="http://schemas.microsoft.com/office/drawing/2012/chart" uri="{CE6537A1-D6FC-4f65-9D91-7224C49458BB}">
                  <c15:layout/>
                </c:ext>
              </c:extLst>
            </c:dLbl>
            <c:dLbl>
              <c:idx val="8"/>
              <c:layout/>
              <c:dLblPos val="b"/>
              <c:showLegendKey val="0"/>
              <c:showVal val="0"/>
              <c:showCatName val="1"/>
              <c:showSerName val="0"/>
              <c:showPercent val="0"/>
              <c:showBubbleSize val="0"/>
              <c:extLst>
                <c:ext xmlns:c15="http://schemas.microsoft.com/office/drawing/2012/chart" uri="{CE6537A1-D6FC-4f65-9D91-7224C49458BB}">
                  <c15:layout/>
                </c:ext>
              </c:extLst>
            </c:dLbl>
            <c:dLbl>
              <c:idx val="9"/>
              <c:layout/>
              <c:dLblPos val="t"/>
              <c:showLegendKey val="0"/>
              <c:showVal val="0"/>
              <c:showCatName val="1"/>
              <c:showSerName val="0"/>
              <c:showPercent val="0"/>
              <c:showBubbleSize val="0"/>
              <c:extLst>
                <c:ext xmlns:c15="http://schemas.microsoft.com/office/drawing/2012/chart" uri="{CE6537A1-D6FC-4f65-9D91-7224C49458BB}">
                  <c15:layout/>
                </c:ext>
              </c:extLst>
            </c:dLbl>
            <c:dLbl>
              <c:idx val="10"/>
              <c:layout/>
              <c:dLblPos val="b"/>
              <c:showLegendKey val="0"/>
              <c:showVal val="0"/>
              <c:showCatName val="1"/>
              <c:showSerName val="0"/>
              <c:showPercent val="0"/>
              <c:showBubbleSize val="0"/>
              <c:extLst>
                <c:ext xmlns:c15="http://schemas.microsoft.com/office/drawing/2012/chart" uri="{CE6537A1-D6FC-4f65-9D91-7224C49458BB}">
                  <c15:layout/>
                </c:ext>
              </c:extLst>
            </c:dLbl>
            <c:dLbl>
              <c:idx val="11"/>
              <c:layout>
                <c:manualLayout>
                  <c:x val="0"/>
                  <c:y val="5.7982748230080124E-3"/>
                </c:manualLayout>
              </c:layout>
              <c:dLblPos val="t"/>
              <c:showLegendKey val="0"/>
              <c:showVal val="0"/>
              <c:showCatName val="1"/>
              <c:showSerName val="0"/>
              <c:showPercent val="0"/>
              <c:showBubbleSize val="0"/>
              <c:extLst>
                <c:ext xmlns:c15="http://schemas.microsoft.com/office/drawing/2012/chart" uri="{CE6537A1-D6FC-4f65-9D91-7224C49458BB}">
                  <c15:layout/>
                </c:ext>
              </c:extLst>
            </c:dLbl>
            <c:dLbl>
              <c:idx val="12"/>
              <c:layout/>
              <c:dLblPos val="b"/>
              <c:showLegendKey val="0"/>
              <c:showVal val="0"/>
              <c:showCatName val="1"/>
              <c:showSerName val="0"/>
              <c:showPercent val="0"/>
              <c:showBubbleSize val="0"/>
              <c:extLst>
                <c:ext xmlns:c15="http://schemas.microsoft.com/office/drawing/2012/chart" uri="{CE6537A1-D6FC-4f65-9D91-7224C49458BB}">
                  <c15:layout/>
                </c:ext>
              </c:extLst>
            </c:dLbl>
            <c:dLbl>
              <c:idx val="13"/>
              <c:layout/>
              <c:dLblPos val="t"/>
              <c:showLegendKey val="0"/>
              <c:showVal val="0"/>
              <c:showCatName val="1"/>
              <c:showSerName val="0"/>
              <c:showPercent val="0"/>
              <c:showBubbleSize val="0"/>
              <c:extLst>
                <c:ext xmlns:c15="http://schemas.microsoft.com/office/drawing/2012/chart" uri="{CE6537A1-D6FC-4f65-9D91-7224C49458BB}">
                  <c15:layout/>
                </c:ext>
              </c:extLst>
            </c:dLbl>
            <c:dLbl>
              <c:idx val="14"/>
              <c:layout/>
              <c:dLblPos val="b"/>
              <c:showLegendKey val="0"/>
              <c:showVal val="0"/>
              <c:showCatName val="1"/>
              <c:showSerName val="0"/>
              <c:showPercent val="0"/>
              <c:showBubbleSize val="0"/>
              <c:extLst>
                <c:ext xmlns:c15="http://schemas.microsoft.com/office/drawing/2012/chart" uri="{CE6537A1-D6FC-4f65-9D91-7224C49458BB}">
                  <c15:layout/>
                </c:ext>
              </c:extLst>
            </c:dLbl>
            <c:dLbl>
              <c:idx val="15"/>
              <c:layout/>
              <c:dLblPos val="t"/>
              <c:showLegendKey val="0"/>
              <c:showVal val="0"/>
              <c:showCatName val="1"/>
              <c:showSerName val="0"/>
              <c:showPercent val="0"/>
              <c:showBubbleSize val="0"/>
              <c:extLst>
                <c:ext xmlns:c15="http://schemas.microsoft.com/office/drawing/2012/chart" uri="{CE6537A1-D6FC-4f65-9D91-7224C49458BB}">
                  <c15:layout/>
                </c:ext>
              </c:extLst>
            </c:dLbl>
            <c:dLbl>
              <c:idx val="16"/>
              <c:layout/>
              <c:dLblPos val="b"/>
              <c:showLegendKey val="0"/>
              <c:showVal val="0"/>
              <c:showCatName val="1"/>
              <c:showSerName val="0"/>
              <c:showPercent val="0"/>
              <c:showBubbleSize val="0"/>
              <c:extLst>
                <c:ext xmlns:c15="http://schemas.microsoft.com/office/drawing/2012/chart" uri="{CE6537A1-D6FC-4f65-9D91-7224C49458BB}">
                  <c15:layout/>
                </c:ext>
              </c:extLst>
            </c:dLbl>
            <c:dLbl>
              <c:idx val="17"/>
              <c:layout/>
              <c:dLblPos val="t"/>
              <c:showLegendKey val="0"/>
              <c:showVal val="0"/>
              <c:showCatName val="1"/>
              <c:showSerName val="0"/>
              <c:showPercent val="0"/>
              <c:showBubbleSize val="0"/>
              <c:extLst>
                <c:ext xmlns:c15="http://schemas.microsoft.com/office/drawing/2012/chart" uri="{CE6537A1-D6FC-4f65-9D91-7224C49458BB}">
                  <c15:layout/>
                </c:ext>
              </c:extLst>
            </c:dLbl>
            <c:dLbl>
              <c:idx val="18"/>
              <c:layout/>
              <c:dLblPos val="b"/>
              <c:showLegendKey val="0"/>
              <c:showVal val="0"/>
              <c:showCatName val="1"/>
              <c:showSerName val="0"/>
              <c:showPercent val="0"/>
              <c:showBubbleSize val="0"/>
              <c:extLst>
                <c:ext xmlns:c15="http://schemas.microsoft.com/office/drawing/2012/chart" uri="{CE6537A1-D6FC-4f65-9D91-7224C49458BB}">
                  <c15:layout/>
                </c:ext>
              </c:extLst>
            </c:dLbl>
            <c:dLbl>
              <c:idx val="19"/>
              <c:layout/>
              <c:dLblPos val="t"/>
              <c:showLegendKey val="0"/>
              <c:showVal val="0"/>
              <c:showCatName val="1"/>
              <c:showSerName val="0"/>
              <c:showPercent val="0"/>
              <c:showBubbleSize val="0"/>
              <c:extLst>
                <c:ext xmlns:c15="http://schemas.microsoft.com/office/drawing/2012/chart" uri="{CE6537A1-D6FC-4f65-9D91-7224C49458BB}">
                  <c15:layout/>
                </c:ext>
              </c:extLst>
            </c:dLbl>
            <c:dLbl>
              <c:idx val="20"/>
              <c:layout/>
              <c:dLblPos val="b"/>
              <c:showLegendKey val="0"/>
              <c:showVal val="0"/>
              <c:showCatName val="1"/>
              <c:showSerName val="0"/>
              <c:showPercent val="0"/>
              <c:showBubbleSize val="0"/>
              <c:extLst>
                <c:ext xmlns:c15="http://schemas.microsoft.com/office/drawing/2012/chart" uri="{CE6537A1-D6FC-4f65-9D91-7224C49458BB}">
                  <c15:layout/>
                </c:ext>
              </c:extLst>
            </c:dLbl>
            <c:dLbl>
              <c:idx val="21"/>
              <c:layout/>
              <c:dLblPos val="t"/>
              <c:showLegendKey val="0"/>
              <c:showVal val="0"/>
              <c:showCatName val="1"/>
              <c:showSerName val="0"/>
              <c:showPercent val="0"/>
              <c:showBubbleSize val="0"/>
              <c:extLst>
                <c:ext xmlns:c15="http://schemas.microsoft.com/office/drawing/2012/chart" uri="{CE6537A1-D6FC-4f65-9D91-7224C49458BB}">
                  <c15:layout/>
                </c:ext>
              </c:extLst>
            </c:dLbl>
            <c:dLbl>
              <c:idx val="22"/>
              <c:layout/>
              <c:dLblPos val="b"/>
              <c:showLegendKey val="0"/>
              <c:showVal val="0"/>
              <c:showCatName val="1"/>
              <c:showSerName val="0"/>
              <c:showPercent val="0"/>
              <c:showBubbleSize val="0"/>
              <c:extLst>
                <c:ext xmlns:c15="http://schemas.microsoft.com/office/drawing/2012/chart" uri="{CE6537A1-D6FC-4f65-9D91-7224C49458BB}">
                  <c15:layout/>
                </c:ext>
              </c:extLst>
            </c:dLbl>
            <c:dLbl>
              <c:idx val="23"/>
              <c:layout/>
              <c:dLblPos val="t"/>
              <c:showLegendKey val="0"/>
              <c:showVal val="0"/>
              <c:showCatName val="1"/>
              <c:showSerName val="0"/>
              <c:showPercent val="0"/>
              <c:showBubbleSize val="0"/>
              <c:extLst>
                <c:ext xmlns:c15="http://schemas.microsoft.com/office/drawing/2012/chart" uri="{CE6537A1-D6FC-4f65-9D91-7224C49458BB}">
                  <c15:layout/>
                </c:ext>
              </c:extLst>
            </c:dLbl>
            <c:dLbl>
              <c:idx val="24"/>
              <c:layout/>
              <c:dLblPos val="b"/>
              <c:showLegendKey val="0"/>
              <c:showVal val="0"/>
              <c:showCatName val="1"/>
              <c:showSerName val="0"/>
              <c:showPercent val="0"/>
              <c:showBubbleSize val="0"/>
              <c:extLst>
                <c:ext xmlns:c15="http://schemas.microsoft.com/office/drawing/2012/chart" uri="{CE6537A1-D6FC-4f65-9D91-7224C49458BB}">
                  <c15:layout/>
                </c:ext>
              </c:extLst>
            </c:dLbl>
            <c:dLbl>
              <c:idx val="25"/>
              <c:layout/>
              <c:dLblPos val="t"/>
              <c:showLegendKey val="0"/>
              <c:showVal val="0"/>
              <c:showCatName val="1"/>
              <c:showSerName val="0"/>
              <c:showPercent val="0"/>
              <c:showBubbleSize val="0"/>
              <c:extLst>
                <c:ext xmlns:c15="http://schemas.microsoft.com/office/drawing/2012/chart" uri="{CE6537A1-D6FC-4f65-9D91-7224C49458BB}">
                  <c15:layout/>
                </c:ext>
              </c:extLst>
            </c:dLbl>
            <c:dLbl>
              <c:idx val="26"/>
              <c:layout/>
              <c:dLblPos val="b"/>
              <c:showLegendKey val="0"/>
              <c:showVal val="0"/>
              <c:showCatName val="1"/>
              <c:showSerName val="0"/>
              <c:showPercent val="0"/>
              <c:showBubbleSize val="0"/>
              <c:extLst>
                <c:ext xmlns:c15="http://schemas.microsoft.com/office/drawing/2012/chart" uri="{CE6537A1-D6FC-4f65-9D91-7224C49458BB}">
                  <c15:layout/>
                </c:ext>
              </c:extLst>
            </c:dLbl>
            <c:dLbl>
              <c:idx val="27"/>
              <c:layout/>
              <c:dLblPos val="t"/>
              <c:showLegendKey val="0"/>
              <c:showVal val="0"/>
              <c:showCatName val="1"/>
              <c:showSerName val="0"/>
              <c:showPercent val="0"/>
              <c:showBubbleSize val="0"/>
              <c:extLst>
                <c:ext xmlns:c15="http://schemas.microsoft.com/office/drawing/2012/chart" uri="{CE6537A1-D6FC-4f65-9D91-7224C49458BB}">
                  <c15:layout/>
                </c:ext>
              </c:extLst>
            </c:dLbl>
            <c:dLbl>
              <c:idx val="28"/>
              <c:layout/>
              <c:dLblPos val="b"/>
              <c:showLegendKey val="0"/>
              <c:showVal val="0"/>
              <c:showCatName val="1"/>
              <c:showSerName val="0"/>
              <c:showPercent val="0"/>
              <c:showBubbleSize val="0"/>
              <c:extLst>
                <c:ext xmlns:c15="http://schemas.microsoft.com/office/drawing/2012/chart" uri="{CE6537A1-D6FC-4f65-9D91-7224C49458BB}">
                  <c15:layout/>
                </c:ext>
              </c:extLst>
            </c:dLbl>
            <c:dLbl>
              <c:idx val="29"/>
              <c:layout/>
              <c:dLblPos val="t"/>
              <c:showLegendKey val="0"/>
              <c:showVal val="0"/>
              <c:showCatName val="1"/>
              <c:showSerName val="0"/>
              <c:showPercent val="0"/>
              <c:showBubbleSize val="0"/>
              <c:extLst>
                <c:ext xmlns:c15="http://schemas.microsoft.com/office/drawing/2012/chart" uri="{CE6537A1-D6FC-4f65-9D91-7224C49458BB}">
                  <c15:layout/>
                </c:ext>
              </c:extLst>
            </c:dLbl>
            <c:dLbl>
              <c:idx val="30"/>
              <c:layout/>
              <c:dLblPos val="b"/>
              <c:showLegendKey val="0"/>
              <c:showVal val="0"/>
              <c:showCatName val="1"/>
              <c:showSerName val="0"/>
              <c:showPercent val="0"/>
              <c:showBubbleSize val="0"/>
              <c:extLst>
                <c:ext xmlns:c15="http://schemas.microsoft.com/office/drawing/2012/chart" uri="{CE6537A1-D6FC-4f65-9D91-7224C49458BB}">
                  <c15:layout/>
                </c:ext>
              </c:extLst>
            </c:dLbl>
            <c:dLbl>
              <c:idx val="31"/>
              <c:layout/>
              <c:dLblPos val="t"/>
              <c:showLegendKey val="0"/>
              <c:showVal val="0"/>
              <c:showCatName val="1"/>
              <c:showSerName val="0"/>
              <c:showPercent val="0"/>
              <c:showBubbleSize val="0"/>
              <c:extLst>
                <c:ext xmlns:c15="http://schemas.microsoft.com/office/drawing/2012/chart" uri="{CE6537A1-D6FC-4f65-9D91-7224C49458BB}">
                  <c15:layout/>
                </c:ext>
              </c:extLst>
            </c:dLbl>
            <c:dLbl>
              <c:idx val="32"/>
              <c:dLblPos val="t"/>
              <c:showLegendKey val="0"/>
              <c:showVal val="0"/>
              <c:showCatName val="1"/>
              <c:showSerName val="0"/>
              <c:showPercent val="0"/>
              <c:showBubbleSize val="0"/>
              <c:extLst>
                <c:ext xmlns:c15="http://schemas.microsoft.com/office/drawing/2012/chart" uri="{CE6537A1-D6FC-4f65-9D91-7224C49458BB}"/>
              </c:extLst>
            </c:dLbl>
            <c:dLbl>
              <c:idx val="33"/>
              <c:dLblPos val="b"/>
              <c:showLegendKey val="0"/>
              <c:showVal val="0"/>
              <c:showCatName val="1"/>
              <c:showSerName val="0"/>
              <c:showPercent val="0"/>
              <c:showBubbleSize val="0"/>
              <c:extLst>
                <c:ext xmlns:c15="http://schemas.microsoft.com/office/drawing/2012/chart" uri="{CE6537A1-D6FC-4f65-9D91-7224C49458BB}"/>
              </c:extLst>
            </c:dLbl>
            <c:dLbl>
              <c:idx val="34"/>
              <c:dLblPos val="t"/>
              <c:showLegendKey val="0"/>
              <c:showVal val="0"/>
              <c:showCatName val="1"/>
              <c:showSerName val="0"/>
              <c:showPercent val="0"/>
              <c:showBubbleSize val="0"/>
              <c:extLst>
                <c:ext xmlns:c15="http://schemas.microsoft.com/office/drawing/2012/chart" uri="{CE6537A1-D6FC-4f65-9D91-7224C49458BB}"/>
              </c:extLst>
            </c:dLbl>
            <c:dLbl>
              <c:idx val="35"/>
              <c:dLblPos val="b"/>
              <c:showLegendKey val="0"/>
              <c:showVal val="0"/>
              <c:showCatName val="1"/>
              <c:showSerName val="0"/>
              <c:showPercent val="0"/>
              <c:showBubbleSize val="0"/>
              <c:extLst>
                <c:ext xmlns:c15="http://schemas.microsoft.com/office/drawing/2012/chart" uri="{CE6537A1-D6FC-4f65-9D91-7224C49458BB}"/>
              </c:extLst>
            </c:dLbl>
            <c:dLbl>
              <c:idx val="36"/>
              <c:layout/>
              <c:dLblPos val="b"/>
              <c:showLegendKey val="0"/>
              <c:showVal val="0"/>
              <c:showCatName val="1"/>
              <c:showSerName val="0"/>
              <c:showPercent val="0"/>
              <c:showBubbleSize val="0"/>
              <c:extLst>
                <c:ext xmlns:c15="http://schemas.microsoft.com/office/drawing/2012/chart" uri="{CE6537A1-D6FC-4f65-9D91-7224C49458BB}">
                  <c15:layout/>
                </c:ext>
              </c:extLst>
            </c:dLbl>
            <c:dLbl>
              <c:idx val="37"/>
              <c:layout/>
              <c:dLblPos val="t"/>
              <c:showLegendKey val="0"/>
              <c:showVal val="0"/>
              <c:showCatName val="1"/>
              <c:showSerName val="0"/>
              <c:showPercent val="0"/>
              <c:showBubbleSize val="0"/>
              <c:extLst>
                <c:ext xmlns:c15="http://schemas.microsoft.com/office/drawing/2012/chart" uri="{CE6537A1-D6FC-4f65-9D91-7224C49458BB}">
                  <c15:layout/>
                </c:ext>
              </c:extLst>
            </c:dLbl>
            <c:dLbl>
              <c:idx val="38"/>
              <c:layout/>
              <c:dLblPos val="b"/>
              <c:showLegendKey val="0"/>
              <c:showVal val="0"/>
              <c:showCatName val="1"/>
              <c:showSerName val="0"/>
              <c:showPercent val="0"/>
              <c:showBubbleSize val="0"/>
              <c:extLst>
                <c:ext xmlns:c15="http://schemas.microsoft.com/office/drawing/2012/chart" uri="{CE6537A1-D6FC-4f65-9D91-7224C49458BB}">
                  <c15:layout/>
                </c:ext>
              </c:extLst>
            </c:dLbl>
            <c:dLbl>
              <c:idx val="39"/>
              <c:layout/>
              <c:dLblPos val="t"/>
              <c:showLegendKey val="0"/>
              <c:showVal val="0"/>
              <c:showCatName val="1"/>
              <c:showSerName val="0"/>
              <c:showPercent val="0"/>
              <c:showBubbleSize val="0"/>
              <c:extLst>
                <c:ext xmlns:c15="http://schemas.microsoft.com/office/drawing/2012/chart" uri="{CE6537A1-D6FC-4f65-9D91-7224C49458BB}">
                  <c15:layout/>
                </c:ext>
              </c:extLst>
            </c:dLbl>
            <c:dLbl>
              <c:idx val="40"/>
              <c:layout/>
              <c:dLblPos val="b"/>
              <c:showLegendKey val="0"/>
              <c:showVal val="0"/>
              <c:showCatName val="1"/>
              <c:showSerName val="0"/>
              <c:showPercent val="0"/>
              <c:showBubbleSize val="0"/>
              <c:extLst>
                <c:ext xmlns:c15="http://schemas.microsoft.com/office/drawing/2012/chart" uri="{CE6537A1-D6FC-4f65-9D91-7224C49458BB}">
                  <c15:layout/>
                </c:ext>
              </c:extLst>
            </c:dLbl>
            <c:dLbl>
              <c:idx val="41"/>
              <c:layout/>
              <c:dLblPos val="t"/>
              <c:showLegendKey val="0"/>
              <c:showVal val="0"/>
              <c:showCatName val="1"/>
              <c:showSerName val="0"/>
              <c:showPercent val="0"/>
              <c:showBubbleSize val="0"/>
              <c:extLst>
                <c:ext xmlns:c15="http://schemas.microsoft.com/office/drawing/2012/chart" uri="{CE6537A1-D6FC-4f65-9D91-7224C49458BB}">
                  <c15:layout/>
                </c:ext>
              </c:extLst>
            </c:dLbl>
            <c:dLbl>
              <c:idx val="43"/>
              <c:layout/>
              <c:dLblPos val="t"/>
              <c:showLegendKey val="0"/>
              <c:showVal val="0"/>
              <c:showCatName val="1"/>
              <c:showSerName val="0"/>
              <c:showPercent val="0"/>
              <c:showBubbleSize val="0"/>
              <c:extLst>
                <c:ext xmlns:c15="http://schemas.microsoft.com/office/drawing/2012/chart" uri="{CE6537A1-D6FC-4f65-9D91-7224C49458BB}">
                  <c15:layout/>
                </c:ext>
              </c:extLst>
            </c:dLbl>
            <c:dLbl>
              <c:idx val="44"/>
              <c:layout/>
              <c:dLblPos val="b"/>
              <c:showLegendKey val="0"/>
              <c:showVal val="0"/>
              <c:showCatName val="1"/>
              <c:showSerName val="0"/>
              <c:showPercent val="0"/>
              <c:showBubbleSize val="0"/>
              <c:extLst>
                <c:ext xmlns:c15="http://schemas.microsoft.com/office/drawing/2012/chart" uri="{CE6537A1-D6FC-4f65-9D91-7224C49458BB}">
                  <c15:layout/>
                </c:ext>
              </c:extLst>
            </c:dLbl>
            <c:dLbl>
              <c:idx val="45"/>
              <c:layout/>
              <c:dLblPos val="t"/>
              <c:showLegendKey val="0"/>
              <c:showVal val="0"/>
              <c:showCatName val="1"/>
              <c:showSerName val="0"/>
              <c:showPercent val="0"/>
              <c:showBubbleSize val="0"/>
              <c:extLst>
                <c:ext xmlns:c15="http://schemas.microsoft.com/office/drawing/2012/chart" uri="{CE6537A1-D6FC-4f65-9D91-7224C49458BB}">
                  <c15:layout/>
                </c:ext>
              </c:extLst>
            </c:dLbl>
            <c:dLbl>
              <c:idx val="46"/>
              <c:layout/>
              <c:dLblPos val="b"/>
              <c:showLegendKey val="0"/>
              <c:showVal val="0"/>
              <c:showCatName val="1"/>
              <c:showSerName val="0"/>
              <c:showPercent val="0"/>
              <c:showBubbleSize val="0"/>
              <c:extLst>
                <c:ext xmlns:c15="http://schemas.microsoft.com/office/drawing/2012/chart" uri="{CE6537A1-D6FC-4f65-9D91-7224C49458BB}">
                  <c15:layout/>
                </c:ext>
              </c:extLst>
            </c:dLbl>
            <c:dLbl>
              <c:idx val="47"/>
              <c:layout/>
              <c:dLblPos val="t"/>
              <c:showLegendKey val="0"/>
              <c:showVal val="0"/>
              <c:showCatName val="1"/>
              <c:showSerName val="0"/>
              <c:showPercent val="0"/>
              <c:showBubbleSize val="0"/>
              <c:extLst>
                <c:ext xmlns:c15="http://schemas.microsoft.com/office/drawing/2012/chart" uri="{CE6537A1-D6FC-4f65-9D91-7224C49458BB}">
                  <c15:layout/>
                </c:ext>
              </c:extLst>
            </c:dLbl>
            <c:dLbl>
              <c:idx val="48"/>
              <c:layout/>
              <c:dLblPos val="b"/>
              <c:showLegendKey val="0"/>
              <c:showVal val="0"/>
              <c:showCatName val="1"/>
              <c:showSerName val="0"/>
              <c:showPercent val="0"/>
              <c:showBubbleSize val="0"/>
              <c:extLst>
                <c:ext xmlns:c15="http://schemas.microsoft.com/office/drawing/2012/chart" uri="{CE6537A1-D6FC-4f65-9D91-7224C49458BB}">
                  <c15:layout/>
                </c:ext>
              </c:extLst>
            </c:dLbl>
            <c:dLbl>
              <c:idx val="49"/>
              <c:layout/>
              <c:dLblPos val="t"/>
              <c:showLegendKey val="0"/>
              <c:showVal val="0"/>
              <c:showCatName val="1"/>
              <c:showSerName val="0"/>
              <c:showPercent val="0"/>
              <c:showBubbleSize val="0"/>
              <c:extLst>
                <c:ext xmlns:c15="http://schemas.microsoft.com/office/drawing/2012/chart" uri="{CE6537A1-D6FC-4f65-9D91-7224C49458BB}">
                  <c15:layout/>
                </c:ext>
              </c:extLst>
            </c:dLbl>
            <c:dLbl>
              <c:idx val="50"/>
              <c:layout/>
              <c:dLblPos val="b"/>
              <c:showLegendKey val="0"/>
              <c:showVal val="0"/>
              <c:showCatName val="1"/>
              <c:showSerName val="0"/>
              <c:showPercent val="0"/>
              <c:showBubbleSize val="0"/>
              <c:extLst>
                <c:ext xmlns:c15="http://schemas.microsoft.com/office/drawing/2012/chart" uri="{CE6537A1-D6FC-4f65-9D91-7224C49458BB}">
                  <c15:layout/>
                </c:ext>
              </c:extLst>
            </c:dLbl>
            <c:dLbl>
              <c:idx val="51"/>
              <c:dLblPos val="b"/>
              <c:showLegendKey val="0"/>
              <c:showVal val="0"/>
              <c:showCatName val="1"/>
              <c:showSerName val="0"/>
              <c:showPercent val="0"/>
              <c:showBubbleSize val="0"/>
              <c:extLst>
                <c:ext xmlns:c15="http://schemas.microsoft.com/office/drawing/2012/chart" uri="{CE6537A1-D6FC-4f65-9D91-7224C49458BB}"/>
              </c:extLst>
            </c:dLbl>
            <c:dLbl>
              <c:idx val="52"/>
              <c:dLblPos val="t"/>
              <c:showLegendKey val="0"/>
              <c:showVal val="0"/>
              <c:showCatName val="1"/>
              <c:showSerName val="0"/>
              <c:showPercent val="0"/>
              <c:showBubbleSize val="0"/>
              <c:extLst>
                <c:ext xmlns:c15="http://schemas.microsoft.com/office/drawing/2012/chart" uri="{CE6537A1-D6FC-4f65-9D91-7224C49458BB}"/>
              </c:extLst>
            </c:dLbl>
            <c:dLbl>
              <c:idx val="54"/>
              <c:layout/>
              <c:dLblPos val="b"/>
              <c:showLegendKey val="0"/>
              <c:showVal val="0"/>
              <c:showCatName val="1"/>
              <c:showSerName val="0"/>
              <c:showPercent val="0"/>
              <c:showBubbleSize val="0"/>
              <c:extLst>
                <c:ext xmlns:c15="http://schemas.microsoft.com/office/drawing/2012/chart" uri="{CE6537A1-D6FC-4f65-9D91-7224C49458BB}">
                  <c15:layout/>
                </c:ext>
              </c:extLst>
            </c:dLbl>
            <c:dLbl>
              <c:idx val="55"/>
              <c:layout/>
              <c:dLblPos val="t"/>
              <c:showLegendKey val="0"/>
              <c:showVal val="0"/>
              <c:showCatName val="1"/>
              <c:showSerName val="0"/>
              <c:showPercent val="0"/>
              <c:showBubbleSize val="0"/>
              <c:extLst>
                <c:ext xmlns:c15="http://schemas.microsoft.com/office/drawing/2012/chart" uri="{CE6537A1-D6FC-4f65-9D91-7224C49458BB}">
                  <c15:layout/>
                </c:ext>
              </c:extLst>
            </c:dLbl>
            <c:dLbl>
              <c:idx val="56"/>
              <c:layout/>
              <c:dLblPos val="b"/>
              <c:showLegendKey val="0"/>
              <c:showVal val="0"/>
              <c:showCatName val="1"/>
              <c:showSerName val="0"/>
              <c:showPercent val="0"/>
              <c:showBubbleSize val="0"/>
              <c:extLst>
                <c:ext xmlns:c15="http://schemas.microsoft.com/office/drawing/2012/chart" uri="{CE6537A1-D6FC-4f65-9D91-7224C49458BB}">
                  <c15:layout/>
                </c:ext>
              </c:extLst>
            </c:dLbl>
            <c:dLbl>
              <c:idx val="57"/>
              <c:layout/>
              <c:dLblPos val="t"/>
              <c:showLegendKey val="0"/>
              <c:showVal val="0"/>
              <c:showCatName val="1"/>
              <c:showSerName val="0"/>
              <c:showPercent val="0"/>
              <c:showBubbleSize val="0"/>
              <c:extLst>
                <c:ext xmlns:c15="http://schemas.microsoft.com/office/drawing/2012/chart" uri="{CE6537A1-D6FC-4f65-9D91-7224C49458BB}">
                  <c15:layout/>
                </c:ext>
              </c:extLst>
            </c:dLbl>
            <c:dLbl>
              <c:idx val="58"/>
              <c:layout/>
              <c:dLblPos val="b"/>
              <c:showLegendKey val="0"/>
              <c:showVal val="0"/>
              <c:showCatName val="1"/>
              <c:showSerName val="0"/>
              <c:showPercent val="0"/>
              <c:showBubbleSize val="0"/>
              <c:extLst>
                <c:ext xmlns:c15="http://schemas.microsoft.com/office/drawing/2012/chart" uri="{CE6537A1-D6FC-4f65-9D91-7224C49458BB}">
                  <c15:layout/>
                </c:ext>
              </c:extLst>
            </c:dLbl>
            <c:dLbl>
              <c:idx val="59"/>
              <c:layout/>
              <c:dLblPos val="t"/>
              <c:showLegendKey val="0"/>
              <c:showVal val="0"/>
              <c:showCatName val="1"/>
              <c:showSerName val="0"/>
              <c:showPercent val="0"/>
              <c:showBubbleSize val="0"/>
              <c:extLst>
                <c:ext xmlns:c15="http://schemas.microsoft.com/office/drawing/2012/chart" uri="{CE6537A1-D6FC-4f65-9D91-7224C49458BB}">
                  <c15:layout/>
                </c:ext>
              </c:extLst>
            </c:dLbl>
            <c:dLbl>
              <c:idx val="61"/>
              <c:layout/>
              <c:dLblPos val="b"/>
              <c:showLegendKey val="0"/>
              <c:showVal val="0"/>
              <c:showCatName val="1"/>
              <c:showSerName val="0"/>
              <c:showPercent val="0"/>
              <c:showBubbleSize val="0"/>
              <c:extLst>
                <c:ext xmlns:c15="http://schemas.microsoft.com/office/drawing/2012/chart" uri="{CE6537A1-D6FC-4f65-9D91-7224C49458BB}">
                  <c15:layout/>
                </c:ext>
              </c:extLst>
            </c:dLbl>
            <c:dLbl>
              <c:idx val="62"/>
              <c:layout/>
              <c:dLblPos val="t"/>
              <c:showLegendKey val="0"/>
              <c:showVal val="0"/>
              <c:showCatName val="1"/>
              <c:showSerName val="0"/>
              <c:showPercent val="0"/>
              <c:showBubbleSize val="0"/>
              <c:extLst>
                <c:ext xmlns:c15="http://schemas.microsoft.com/office/drawing/2012/chart" uri="{CE6537A1-D6FC-4f65-9D91-7224C49458BB}">
                  <c15:layout/>
                </c:ext>
              </c:extLst>
            </c:dLbl>
            <c:dLbl>
              <c:idx val="63"/>
              <c:layout/>
              <c:dLblPos val="b"/>
              <c:showLegendKey val="0"/>
              <c:showVal val="0"/>
              <c:showCatName val="1"/>
              <c:showSerName val="0"/>
              <c:showPercent val="0"/>
              <c:showBubbleSize val="0"/>
              <c:extLst>
                <c:ext xmlns:c15="http://schemas.microsoft.com/office/drawing/2012/chart" uri="{CE6537A1-D6FC-4f65-9D91-7224C49458BB}">
                  <c15:layout/>
                </c:ext>
              </c:extLst>
            </c:dLbl>
            <c:dLbl>
              <c:idx val="64"/>
              <c:layout/>
              <c:dLblPos val="t"/>
              <c:showLegendKey val="0"/>
              <c:showVal val="0"/>
              <c:showCatName val="1"/>
              <c:showSerName val="0"/>
              <c:showPercent val="0"/>
              <c:showBubbleSize val="0"/>
              <c:extLst>
                <c:ext xmlns:c15="http://schemas.microsoft.com/office/drawing/2012/chart" uri="{CE6537A1-D6FC-4f65-9D91-7224C49458BB}">
                  <c15:layout/>
                </c:ext>
              </c:extLst>
            </c:dLbl>
            <c:dLbl>
              <c:idx val="65"/>
              <c:layout/>
              <c:dLblPos val="b"/>
              <c:showLegendKey val="0"/>
              <c:showVal val="0"/>
              <c:showCatName val="1"/>
              <c:showSerName val="0"/>
              <c:showPercent val="0"/>
              <c:showBubbleSize val="0"/>
              <c:extLst>
                <c:ext xmlns:c15="http://schemas.microsoft.com/office/drawing/2012/chart" uri="{CE6537A1-D6FC-4f65-9D91-7224C49458BB}">
                  <c15:layout/>
                </c:ext>
              </c:extLst>
            </c:dLbl>
            <c:dLbl>
              <c:idx val="66"/>
              <c:dLblPos val="t"/>
              <c:showLegendKey val="0"/>
              <c:showVal val="0"/>
              <c:showCatName val="1"/>
              <c:showSerName val="0"/>
              <c:showPercent val="0"/>
              <c:showBubbleSize val="0"/>
              <c:extLst>
                <c:ext xmlns:c15="http://schemas.microsoft.com/office/drawing/2012/chart" uri="{CE6537A1-D6FC-4f65-9D91-7224C49458BB}"/>
              </c:extLst>
            </c:dLbl>
            <c:dLbl>
              <c:idx val="67"/>
              <c:layout/>
              <c:dLblPos val="b"/>
              <c:showLegendKey val="0"/>
              <c:showVal val="0"/>
              <c:showCatName val="1"/>
              <c:showSerName val="0"/>
              <c:showPercent val="0"/>
              <c:showBubbleSize val="0"/>
              <c:extLst>
                <c:ext xmlns:c15="http://schemas.microsoft.com/office/drawing/2012/chart" uri="{CE6537A1-D6FC-4f65-9D91-7224C49458BB}">
                  <c15:layout/>
                </c:ext>
              </c:extLst>
            </c:dLbl>
            <c:dLbl>
              <c:idx val="68"/>
              <c:layout/>
              <c:dLblPos val="t"/>
              <c:showLegendKey val="0"/>
              <c:showVal val="0"/>
              <c:showCatName val="1"/>
              <c:showSerName val="0"/>
              <c:showPercent val="0"/>
              <c:showBubbleSize val="0"/>
              <c:extLst>
                <c:ext xmlns:c15="http://schemas.microsoft.com/office/drawing/2012/chart" uri="{CE6537A1-D6FC-4f65-9D91-7224C49458BB}">
                  <c15:layout/>
                </c:ext>
              </c:extLst>
            </c:dLbl>
            <c:dLbl>
              <c:idx val="69"/>
              <c:layout>
                <c:manualLayout>
                  <c:x val="-1.0185069754121743E-16"/>
                  <c:y val="-1.1596549646016214E-2"/>
                </c:manualLayout>
              </c:layout>
              <c:dLblPos val="b"/>
              <c:showLegendKey val="0"/>
              <c:showVal val="0"/>
              <c:showCatName val="1"/>
              <c:showSerName val="0"/>
              <c:showPercent val="0"/>
              <c:showBubbleSize val="0"/>
              <c:extLst>
                <c:ext xmlns:c15="http://schemas.microsoft.com/office/drawing/2012/chart" uri="{CE6537A1-D6FC-4f65-9D91-7224C49458BB}">
                  <c15:layout/>
                </c:ext>
              </c:extLst>
            </c:dLbl>
            <c:dLbl>
              <c:idx val="70"/>
              <c:layout/>
              <c:dLblPos val="t"/>
              <c:showLegendKey val="0"/>
              <c:showVal val="0"/>
              <c:showCatName val="1"/>
              <c:showSerName val="0"/>
              <c:showPercent val="0"/>
              <c:showBubbleSize val="0"/>
              <c:extLst>
                <c:ext xmlns:c15="http://schemas.microsoft.com/office/drawing/2012/chart" uri="{CE6537A1-D6FC-4f65-9D91-7224C49458BB}">
                  <c15:layout/>
                </c:ext>
              </c:extLst>
            </c:dLbl>
            <c:dLbl>
              <c:idx val="71"/>
              <c:layout/>
              <c:dLblPos val="b"/>
              <c:showLegendKey val="0"/>
              <c:showVal val="0"/>
              <c:showCatName val="1"/>
              <c:showSerName val="0"/>
              <c:showPercent val="0"/>
              <c:showBubbleSize val="0"/>
              <c:extLst>
                <c:ext xmlns:c15="http://schemas.microsoft.com/office/drawing/2012/chart" uri="{CE6537A1-D6FC-4f65-9D91-7224C49458BB}">
                  <c15:layout/>
                </c:ext>
              </c:extLst>
            </c:dLbl>
            <c:dLbl>
              <c:idx val="72"/>
              <c:dLblPos val="t"/>
              <c:showLegendKey val="0"/>
              <c:showVal val="0"/>
              <c:showCatName val="1"/>
              <c:showSerName val="0"/>
              <c:showPercent val="0"/>
              <c:showBubbleSize val="0"/>
              <c:extLst>
                <c:ext xmlns:c15="http://schemas.microsoft.com/office/drawing/2012/chart" uri="{CE6537A1-D6FC-4f65-9D91-7224C49458BB}"/>
              </c:extLst>
            </c:dLbl>
            <c:dLbl>
              <c:idx val="73"/>
              <c:layout/>
              <c:dLblPos val="t"/>
              <c:showLegendKey val="0"/>
              <c:showVal val="0"/>
              <c:showCatName val="1"/>
              <c:showSerName val="0"/>
              <c:showPercent val="0"/>
              <c:showBubbleSize val="0"/>
              <c:extLst>
                <c:ext xmlns:c15="http://schemas.microsoft.com/office/drawing/2012/chart" uri="{CE6537A1-D6FC-4f65-9D91-7224C49458BB}">
                  <c15:layout/>
                </c:ext>
              </c:extLst>
            </c:dLbl>
            <c:dLbl>
              <c:idx val="74"/>
              <c:layout/>
              <c:dLblPos val="b"/>
              <c:showLegendKey val="0"/>
              <c:showVal val="0"/>
              <c:showCatName val="1"/>
              <c:showSerName val="0"/>
              <c:showPercent val="0"/>
              <c:showBubbleSize val="0"/>
              <c:extLst>
                <c:ext xmlns:c15="http://schemas.microsoft.com/office/drawing/2012/chart" uri="{CE6537A1-D6FC-4f65-9D91-7224C49458BB}">
                  <c15:layout/>
                </c:ext>
              </c:extLst>
            </c:dLbl>
            <c:dLbl>
              <c:idx val="75"/>
              <c:layout/>
              <c:dLblPos val="t"/>
              <c:showLegendKey val="0"/>
              <c:showVal val="0"/>
              <c:showCatName val="1"/>
              <c:showSerName val="0"/>
              <c:showPercent val="0"/>
              <c:showBubbleSize val="0"/>
              <c:extLst>
                <c:ext xmlns:c15="http://schemas.microsoft.com/office/drawing/2012/chart" uri="{CE6537A1-D6FC-4f65-9D91-7224C49458BB}">
                  <c15:layout/>
                </c:ext>
              </c:extLst>
            </c:dLbl>
            <c:dLbl>
              <c:idx val="76"/>
              <c:layout/>
              <c:dLblPos val="b"/>
              <c:showLegendKey val="0"/>
              <c:showVal val="0"/>
              <c:showCatName val="1"/>
              <c:showSerName val="0"/>
              <c:showPercent val="0"/>
              <c:showBubbleSize val="0"/>
              <c:extLst>
                <c:ext xmlns:c15="http://schemas.microsoft.com/office/drawing/2012/chart" uri="{CE6537A1-D6FC-4f65-9D91-7224C49458BB}">
                  <c15:layout/>
                </c:ext>
              </c:extLst>
            </c:dLbl>
            <c:dLbl>
              <c:idx val="77"/>
              <c:layout/>
              <c:dLblPos val="t"/>
              <c:showLegendKey val="0"/>
              <c:showVal val="0"/>
              <c:showCatName val="1"/>
              <c:showSerName val="0"/>
              <c:showPercent val="0"/>
              <c:showBubbleSize val="0"/>
              <c:extLst>
                <c:ext xmlns:c15="http://schemas.microsoft.com/office/drawing/2012/chart" uri="{CE6537A1-D6FC-4f65-9D91-7224C49458BB}">
                  <c15:layout/>
                </c:ext>
              </c:extLst>
            </c:dLbl>
            <c:dLbl>
              <c:idx val="78"/>
              <c:layout/>
              <c:dLblPos val="b"/>
              <c:showLegendKey val="0"/>
              <c:showVal val="0"/>
              <c:showCatName val="1"/>
              <c:showSerName val="0"/>
              <c:showPercent val="0"/>
              <c:showBubbleSize val="0"/>
              <c:extLst>
                <c:ext xmlns:c15="http://schemas.microsoft.com/office/drawing/2012/chart" uri="{CE6537A1-D6FC-4f65-9D91-7224C49458BB}">
                  <c15:layout/>
                </c:ext>
              </c:extLst>
            </c:dLbl>
            <c:dLbl>
              <c:idx val="79"/>
              <c:layout/>
              <c:dLblPos val="t"/>
              <c:showLegendKey val="0"/>
              <c:showVal val="0"/>
              <c:showCatName val="1"/>
              <c:showSerName val="0"/>
              <c:showPercent val="0"/>
              <c:showBubbleSize val="0"/>
              <c:extLst>
                <c:ext xmlns:c15="http://schemas.microsoft.com/office/drawing/2012/chart" uri="{CE6537A1-D6FC-4f65-9D91-7224C49458BB}">
                  <c15:layout/>
                </c:ext>
              </c:extLst>
            </c:dLbl>
            <c:dLbl>
              <c:idx val="80"/>
              <c:layout/>
              <c:dLblPos val="b"/>
              <c:showLegendKey val="0"/>
              <c:showVal val="0"/>
              <c:showCatName val="1"/>
              <c:showSerName val="0"/>
              <c:showPercent val="0"/>
              <c:showBubbleSize val="0"/>
              <c:extLst>
                <c:ext xmlns:c15="http://schemas.microsoft.com/office/drawing/2012/chart" uri="{CE6537A1-D6FC-4f65-9D91-7224C49458BB}">
                  <c15:layout/>
                </c:ext>
              </c:extLst>
            </c:dLbl>
            <c:dLbl>
              <c:idx val="81"/>
              <c:layout/>
              <c:dLblPos val="t"/>
              <c:showLegendKey val="0"/>
              <c:showVal val="0"/>
              <c:showCatName val="1"/>
              <c:showSerName val="0"/>
              <c:showPercent val="0"/>
              <c:showBubbleSize val="0"/>
              <c:extLst>
                <c:ext xmlns:c15="http://schemas.microsoft.com/office/drawing/2012/chart" uri="{CE6537A1-D6FC-4f65-9D91-7224C49458BB}">
                  <c15:layout/>
                </c:ext>
              </c:extLst>
            </c:dLbl>
            <c:dLbl>
              <c:idx val="82"/>
              <c:layout/>
              <c:dLblPos val="b"/>
              <c:showLegendKey val="0"/>
              <c:showVal val="0"/>
              <c:showCatName val="1"/>
              <c:showSerName val="0"/>
              <c:showPercent val="0"/>
              <c:showBubbleSize val="0"/>
              <c:extLst>
                <c:ext xmlns:c15="http://schemas.microsoft.com/office/drawing/2012/chart" uri="{CE6537A1-D6FC-4f65-9D91-7224C49458BB}">
                  <c15:layout/>
                </c:ext>
              </c:extLst>
            </c:dLbl>
            <c:dLbl>
              <c:idx val="87"/>
              <c:dLblPos val="b"/>
              <c:showLegendKey val="0"/>
              <c:showVal val="0"/>
              <c:showCatName val="1"/>
              <c:showSerName val="0"/>
              <c:showPercent val="0"/>
              <c:showBubbleSize val="0"/>
              <c:extLst>
                <c:ext xmlns:c15="http://schemas.microsoft.com/office/drawing/2012/chart" uri="{CE6537A1-D6FC-4f65-9D91-7224C49458BB}"/>
              </c:extLst>
            </c:dLbl>
            <c:dLbl>
              <c:idx val="89"/>
              <c:layout/>
              <c:dLblPos val="b"/>
              <c:showLegendKey val="0"/>
              <c:showVal val="0"/>
              <c:showCatName val="1"/>
              <c:showSerName val="0"/>
              <c:showPercent val="0"/>
              <c:showBubbleSize val="0"/>
              <c:extLst>
                <c:ext xmlns:c15="http://schemas.microsoft.com/office/drawing/2012/chart" uri="{CE6537A1-D6FC-4f65-9D91-7224C49458BB}">
                  <c15:layout/>
                </c:ext>
              </c:extLst>
            </c:dLbl>
            <c:dLbl>
              <c:idx val="90"/>
              <c:dLblPos val="b"/>
              <c:showLegendKey val="0"/>
              <c:showVal val="0"/>
              <c:showCatName val="1"/>
              <c:showSerName val="0"/>
              <c:showPercent val="0"/>
              <c:showBubbleSize val="0"/>
              <c:extLst>
                <c:ext xmlns:c15="http://schemas.microsoft.com/office/drawing/2012/chart" uri="{CE6537A1-D6FC-4f65-9D91-7224C49458BB}"/>
              </c:extLst>
            </c:dLbl>
            <c:dLbl>
              <c:idx val="91"/>
              <c:layout/>
              <c:dLblPos val="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aseline="0"/>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xVal>
            <c:strRef>
              <c:f>Sheet1!$A$4:$A$95</c:f>
              <c:strCache>
                <c:ptCount val="92"/>
                <c:pt idx="0">
                  <c:v>H</c:v>
                </c:pt>
                <c:pt idx="1">
                  <c:v>He</c:v>
                </c:pt>
                <c:pt idx="2">
                  <c:v>Li</c:v>
                </c:pt>
                <c:pt idx="3">
                  <c:v>Be</c:v>
                </c:pt>
                <c:pt idx="4">
                  <c:v>B</c:v>
                </c:pt>
                <c:pt idx="5">
                  <c:v>C</c:v>
                </c:pt>
                <c:pt idx="6">
                  <c:v>N</c:v>
                </c:pt>
                <c:pt idx="7">
                  <c:v>O</c:v>
                </c:pt>
                <c:pt idx="8">
                  <c:v>F</c:v>
                </c:pt>
                <c:pt idx="9">
                  <c:v>Ne</c:v>
                </c:pt>
                <c:pt idx="10">
                  <c:v>Na</c:v>
                </c:pt>
                <c:pt idx="11">
                  <c:v>Mg</c:v>
                </c:pt>
                <c:pt idx="12">
                  <c:v>Al</c:v>
                </c:pt>
                <c:pt idx="13">
                  <c:v>Si</c:v>
                </c:pt>
                <c:pt idx="14">
                  <c:v>P</c:v>
                </c:pt>
                <c:pt idx="15">
                  <c:v>S</c:v>
                </c:pt>
                <c:pt idx="16">
                  <c:v>Cl</c:v>
                </c:pt>
                <c:pt idx="17">
                  <c:v>Ar</c:v>
                </c:pt>
                <c:pt idx="18">
                  <c:v>K</c:v>
                </c:pt>
                <c:pt idx="19">
                  <c:v>Ca</c:v>
                </c:pt>
                <c:pt idx="20">
                  <c:v>Sc</c:v>
                </c:pt>
                <c:pt idx="21">
                  <c:v>Ti</c:v>
                </c:pt>
                <c:pt idx="22">
                  <c:v>V</c:v>
                </c:pt>
                <c:pt idx="23">
                  <c:v>Cr</c:v>
                </c:pt>
                <c:pt idx="24">
                  <c:v>Mn</c:v>
                </c:pt>
                <c:pt idx="25">
                  <c:v>Fe</c:v>
                </c:pt>
                <c:pt idx="26">
                  <c:v>Co</c:v>
                </c:pt>
                <c:pt idx="27">
                  <c:v>Ni</c:v>
                </c:pt>
                <c:pt idx="28">
                  <c:v>Cu </c:v>
                </c:pt>
                <c:pt idx="29">
                  <c:v>Zn</c:v>
                </c:pt>
                <c:pt idx="30">
                  <c:v>Ga</c:v>
                </c:pt>
                <c:pt idx="31">
                  <c:v>Ge</c:v>
                </c:pt>
                <c:pt idx="32">
                  <c:v>As</c:v>
                </c:pt>
                <c:pt idx="33">
                  <c:v>Se</c:v>
                </c:pt>
                <c:pt idx="34">
                  <c:v>Br</c:v>
                </c:pt>
                <c:pt idx="35">
                  <c:v>Kr</c:v>
                </c:pt>
                <c:pt idx="36">
                  <c:v>Rb</c:v>
                </c:pt>
                <c:pt idx="37">
                  <c:v>Sr</c:v>
                </c:pt>
                <c:pt idx="38">
                  <c:v>Y</c:v>
                </c:pt>
                <c:pt idx="39">
                  <c:v>Zr</c:v>
                </c:pt>
                <c:pt idx="40">
                  <c:v>Nb</c:v>
                </c:pt>
                <c:pt idx="41">
                  <c:v>Mo</c:v>
                </c:pt>
                <c:pt idx="42">
                  <c:v>Tc</c:v>
                </c:pt>
                <c:pt idx="43">
                  <c:v>Ru</c:v>
                </c:pt>
                <c:pt idx="44">
                  <c:v>Rh</c:v>
                </c:pt>
                <c:pt idx="45">
                  <c:v>Pd</c:v>
                </c:pt>
                <c:pt idx="46">
                  <c:v>Ag</c:v>
                </c:pt>
                <c:pt idx="47">
                  <c:v>Cd</c:v>
                </c:pt>
                <c:pt idx="48">
                  <c:v>In</c:v>
                </c:pt>
                <c:pt idx="49">
                  <c:v>Sn</c:v>
                </c:pt>
                <c:pt idx="50">
                  <c:v>Sb</c:v>
                </c:pt>
                <c:pt idx="51">
                  <c:v>Te</c:v>
                </c:pt>
                <c:pt idx="52">
                  <c:v>In</c:v>
                </c:pt>
                <c:pt idx="53">
                  <c:v>Xe</c:v>
                </c:pt>
                <c:pt idx="54">
                  <c:v>Cs</c:v>
                </c:pt>
                <c:pt idx="55">
                  <c:v>Ba</c:v>
                </c:pt>
                <c:pt idx="56">
                  <c:v>La</c:v>
                </c:pt>
                <c:pt idx="57">
                  <c:v>Ce</c:v>
                </c:pt>
                <c:pt idx="58">
                  <c:v>Pr</c:v>
                </c:pt>
                <c:pt idx="59">
                  <c:v>Nd</c:v>
                </c:pt>
                <c:pt idx="60">
                  <c:v>Pm</c:v>
                </c:pt>
                <c:pt idx="61">
                  <c:v>Sm</c:v>
                </c:pt>
                <c:pt idx="62">
                  <c:v>Eu</c:v>
                </c:pt>
                <c:pt idx="63">
                  <c:v>Gd</c:v>
                </c:pt>
                <c:pt idx="64">
                  <c:v>Tb</c:v>
                </c:pt>
                <c:pt idx="65">
                  <c:v>Dy</c:v>
                </c:pt>
                <c:pt idx="66">
                  <c:v>Ho</c:v>
                </c:pt>
                <c:pt idx="67">
                  <c:v>Er</c:v>
                </c:pt>
                <c:pt idx="68">
                  <c:v>Tm</c:v>
                </c:pt>
                <c:pt idx="69">
                  <c:v>Yb</c:v>
                </c:pt>
                <c:pt idx="70">
                  <c:v>Lu</c:v>
                </c:pt>
                <c:pt idx="71">
                  <c:v>Hf</c:v>
                </c:pt>
                <c:pt idx="72">
                  <c:v>Ta</c:v>
                </c:pt>
                <c:pt idx="73">
                  <c:v>W</c:v>
                </c:pt>
                <c:pt idx="74">
                  <c:v>Re</c:v>
                </c:pt>
                <c:pt idx="75">
                  <c:v>Os</c:v>
                </c:pt>
                <c:pt idx="76">
                  <c:v>Ir</c:v>
                </c:pt>
                <c:pt idx="77">
                  <c:v>Pt</c:v>
                </c:pt>
                <c:pt idx="78">
                  <c:v>Au</c:v>
                </c:pt>
                <c:pt idx="79">
                  <c:v>Hg</c:v>
                </c:pt>
                <c:pt idx="80">
                  <c:v>Tl</c:v>
                </c:pt>
                <c:pt idx="81">
                  <c:v>Pb</c:v>
                </c:pt>
                <c:pt idx="82">
                  <c:v>Bi</c:v>
                </c:pt>
                <c:pt idx="83">
                  <c:v>Po</c:v>
                </c:pt>
                <c:pt idx="84">
                  <c:v>At</c:v>
                </c:pt>
                <c:pt idx="85">
                  <c:v>Rn</c:v>
                </c:pt>
                <c:pt idx="86">
                  <c:v>Fr</c:v>
                </c:pt>
                <c:pt idx="87">
                  <c:v>Ra</c:v>
                </c:pt>
                <c:pt idx="88">
                  <c:v>Ac</c:v>
                </c:pt>
                <c:pt idx="89">
                  <c:v>Th</c:v>
                </c:pt>
                <c:pt idx="90">
                  <c:v>Pa</c:v>
                </c:pt>
                <c:pt idx="91">
                  <c:v>U</c:v>
                </c:pt>
              </c:strCache>
            </c:strRef>
          </c:xVal>
          <c:yVal>
            <c:numRef>
              <c:f>Sheet1!$G$4:$G$95</c:f>
              <c:numCache>
                <c:formatCode>General</c:formatCode>
                <c:ptCount val="92"/>
                <c:pt idx="0">
                  <c:v>-3.2866717495255202E-2</c:v>
                </c:pt>
                <c:pt idx="1">
                  <c:v>-1.1451078724336345</c:v>
                </c:pt>
                <c:pt idx="2">
                  <c:v>-10.967764094427586</c:v>
                </c:pt>
                <c:pt idx="3">
                  <c:v>-10.859323254077356</c:v>
                </c:pt>
                <c:pt idx="4">
                  <c:v>-9.6373291720926915</c:v>
                </c:pt>
                <c:pt idx="5">
                  <c:v>-3.5069512126593412</c:v>
                </c:pt>
                <c:pt idx="6">
                  <c:v>-4.05083036754624</c:v>
                </c:pt>
                <c:pt idx="7">
                  <c:v>-3.1543544872770255</c:v>
                </c:pt>
                <c:pt idx="8">
                  <c:v>-7.4842403964693034</c:v>
                </c:pt>
                <c:pt idx="9">
                  <c:v>-4.2094080059513814</c:v>
                </c:pt>
                <c:pt idx="10">
                  <c:v>-5.6639678977130297</c:v>
                </c:pt>
                <c:pt idx="11">
                  <c:v>-4.4450908858051834</c:v>
                </c:pt>
                <c:pt idx="12">
                  <c:v>-5.5574087677905055</c:v>
                </c:pt>
                <c:pt idx="13">
                  <c:v>-4.3987329508999755</c:v>
                </c:pt>
                <c:pt idx="14">
                  <c:v>-6.5503892173373455</c:v>
                </c:pt>
                <c:pt idx="15">
                  <c:v>-4.8084780973138903</c:v>
                </c:pt>
                <c:pt idx="16">
                  <c:v>-6.5510526291122826</c:v>
                </c:pt>
                <c:pt idx="17">
                  <c:v>-5.6608903015988945</c:v>
                </c:pt>
                <c:pt idx="18">
                  <c:v>-6.8945911836974956</c:v>
                </c:pt>
                <c:pt idx="19">
                  <c:v>-5.6623013013317465</c:v>
                </c:pt>
                <c:pt idx="20">
                  <c:v>-8.9552201021839704</c:v>
                </c:pt>
                <c:pt idx="21">
                  <c:v>-6.9824695185918424</c:v>
                </c:pt>
                <c:pt idx="22">
                  <c:v>-8.0095050379325254</c:v>
                </c:pt>
                <c:pt idx="23">
                  <c:v>-6.3194340750720288</c:v>
                </c:pt>
                <c:pt idx="24">
                  <c:v>-6.6443665406905446</c:v>
                </c:pt>
                <c:pt idx="25">
                  <c:v>-4.6514775956829411</c:v>
                </c:pt>
                <c:pt idx="26">
                  <c:v>-7.0727933324704884</c:v>
                </c:pt>
                <c:pt idx="27">
                  <c:v>-5.7699925815345114</c:v>
                </c:pt>
                <c:pt idx="28">
                  <c:v>-7.8624834788156654</c:v>
                </c:pt>
                <c:pt idx="29">
                  <c:v>-7.4189746421076475</c:v>
                </c:pt>
                <c:pt idx="30">
                  <c:v>-9.1458093744869728</c:v>
                </c:pt>
                <c:pt idx="31">
                  <c:v>-8.4644597415020826</c:v>
                </c:pt>
                <c:pt idx="36">
                  <c:v>-9.0581445750894236</c:v>
                </c:pt>
                <c:pt idx="37">
                  <c:v>-9.148126544914998</c:v>
                </c:pt>
                <c:pt idx="38">
                  <c:v>-9.8534236388721208</c:v>
                </c:pt>
                <c:pt idx="39">
                  <c:v>-9.2625424203956168</c:v>
                </c:pt>
                <c:pt idx="40">
                  <c:v>-10.270478847656412</c:v>
                </c:pt>
                <c:pt idx="41">
                  <c:v>-9.9322505050994216</c:v>
                </c:pt>
                <c:pt idx="43">
                  <c:v>-10.210145561773631</c:v>
                </c:pt>
                <c:pt idx="44">
                  <c:v>-10.615901891905954</c:v>
                </c:pt>
                <c:pt idx="45">
                  <c:v>-10.454395300277909</c:v>
                </c:pt>
                <c:pt idx="46">
                  <c:v>-10.937386732116517</c:v>
                </c:pt>
                <c:pt idx="47">
                  <c:v>-10.177150861307684</c:v>
                </c:pt>
                <c:pt idx="48">
                  <c:v>-10.362443286758653</c:v>
                </c:pt>
                <c:pt idx="49">
                  <c:v>-10.024738095955232</c:v>
                </c:pt>
                <c:pt idx="50">
                  <c:v>-10.989997939835376</c:v>
                </c:pt>
                <c:pt idx="54">
                  <c:v>-10.124946038309027</c:v>
                </c:pt>
                <c:pt idx="55">
                  <c:v>-10.042249233116976</c:v>
                </c:pt>
                <c:pt idx="56">
                  <c:v>-10.746182746827792</c:v>
                </c:pt>
                <c:pt idx="57">
                  <c:v>-10.448917940216097</c:v>
                </c:pt>
                <c:pt idx="58">
                  <c:v>-11.053427872387012</c:v>
                </c:pt>
                <c:pt idx="59">
                  <c:v>-10.586457759403554</c:v>
                </c:pt>
                <c:pt idx="61">
                  <c:v>-11.081625617450642</c:v>
                </c:pt>
                <c:pt idx="62">
                  <c:v>-9.5421688304693468</c:v>
                </c:pt>
                <c:pt idx="63">
                  <c:v>-10.800053958862264</c:v>
                </c:pt>
                <c:pt idx="64">
                  <c:v>-9.6143247557943639</c:v>
                </c:pt>
                <c:pt idx="65">
                  <c:v>-10.81431667005978</c:v>
                </c:pt>
                <c:pt idx="67">
                  <c:v>-11.127885392857639</c:v>
                </c:pt>
                <c:pt idx="68">
                  <c:v>-9.627060927312991</c:v>
                </c:pt>
                <c:pt idx="69">
                  <c:v>-11.142639806839977</c:v>
                </c:pt>
                <c:pt idx="70">
                  <c:v>-11.14744944584174</c:v>
                </c:pt>
                <c:pt idx="71">
                  <c:v>-11.15610718995246</c:v>
                </c:pt>
                <c:pt idx="73">
                  <c:v>-10.566873320425115</c:v>
                </c:pt>
                <c:pt idx="74">
                  <c:v>-12.174489303607526</c:v>
                </c:pt>
                <c:pt idx="75">
                  <c:v>-10.882742312651526</c:v>
                </c:pt>
                <c:pt idx="76">
                  <c:v>-10.887255099522276</c:v>
                </c:pt>
                <c:pt idx="77">
                  <c:v>-10.240463537889072</c:v>
                </c:pt>
                <c:pt idx="78">
                  <c:v>-11.198885756379719</c:v>
                </c:pt>
                <c:pt idx="79">
                  <c:v>-9.9057725831148709</c:v>
                </c:pt>
                <c:pt idx="80">
                  <c:v>-11.214938707457843</c:v>
                </c:pt>
                <c:pt idx="81">
                  <c:v>-10.220883051482064</c:v>
                </c:pt>
                <c:pt idx="82">
                  <c:v>-10.224598794170298</c:v>
                </c:pt>
                <c:pt idx="89">
                  <c:v>-11.792931346361279</c:v>
                </c:pt>
                <c:pt idx="91">
                  <c:v>-11.281122990022341</c:v>
                </c:pt>
              </c:numCache>
            </c:numRef>
          </c:yVal>
          <c:smooth val="0"/>
        </c:ser>
        <c:dLbls>
          <c:showLegendKey val="0"/>
          <c:showVal val="0"/>
          <c:showCatName val="0"/>
          <c:showSerName val="0"/>
          <c:showPercent val="0"/>
          <c:showBubbleSize val="0"/>
        </c:dLbls>
        <c:axId val="128425448"/>
        <c:axId val="128425056"/>
      </c:scatterChart>
      <c:valAx>
        <c:axId val="128425448"/>
        <c:scaling>
          <c:orientation val="minMax"/>
          <c:max val="95"/>
          <c:min val="0"/>
        </c:scaling>
        <c:delete val="0"/>
        <c:axPos val="b"/>
        <c:title>
          <c:tx>
            <c:rich>
              <a:bodyPr/>
              <a:lstStyle/>
              <a:p>
                <a:pPr>
                  <a:defRPr sz="2000"/>
                </a:pPr>
                <a:r>
                  <a:rPr lang="en-US" sz="2000" dirty="0" smtClean="0"/>
                  <a:t>Atomic number</a:t>
                </a:r>
                <a:endParaRPr lang="en-US" sz="2000" dirty="0"/>
              </a:p>
            </c:rich>
          </c:tx>
          <c:layout/>
          <c:overlay val="0"/>
        </c:title>
        <c:majorTickMark val="out"/>
        <c:minorTickMark val="none"/>
        <c:tickLblPos val="nextTo"/>
        <c:txPr>
          <a:bodyPr/>
          <a:lstStyle/>
          <a:p>
            <a:pPr>
              <a:defRPr sz="1600"/>
            </a:pPr>
            <a:endParaRPr lang="en-US"/>
          </a:p>
        </c:txPr>
        <c:crossAx val="128425056"/>
        <c:crossesAt val="-20"/>
        <c:crossBetween val="midCat"/>
        <c:majorUnit val="20"/>
      </c:valAx>
      <c:valAx>
        <c:axId val="128425056"/>
        <c:scaling>
          <c:orientation val="minMax"/>
        </c:scaling>
        <c:delete val="0"/>
        <c:axPos val="l"/>
        <c:majorGridlines/>
        <c:title>
          <c:tx>
            <c:rich>
              <a:bodyPr rot="-5400000" vert="horz"/>
              <a:lstStyle/>
              <a:p>
                <a:pPr>
                  <a:defRPr sz="2000"/>
                </a:pPr>
                <a:r>
                  <a:rPr lang="en-US" sz="2000" dirty="0" smtClean="0"/>
                  <a:t>Log  (atom</a:t>
                </a:r>
                <a:r>
                  <a:rPr lang="en-US" sz="2000" baseline="0" dirty="0" smtClean="0"/>
                  <a:t> fraction)</a:t>
                </a:r>
                <a:endParaRPr lang="en-US" sz="2000" dirty="0"/>
              </a:p>
            </c:rich>
          </c:tx>
          <c:layout/>
          <c:overlay val="0"/>
        </c:title>
        <c:numFmt formatCode="General" sourceLinked="0"/>
        <c:majorTickMark val="out"/>
        <c:minorTickMark val="none"/>
        <c:tickLblPos val="nextTo"/>
        <c:txPr>
          <a:bodyPr/>
          <a:lstStyle/>
          <a:p>
            <a:pPr>
              <a:defRPr sz="1600"/>
            </a:pPr>
            <a:endParaRPr lang="en-US"/>
          </a:p>
        </c:txPr>
        <c:crossAx val="128425448"/>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8223972003519"/>
          <c:y val="2.250466608340625E-2"/>
          <c:w val="0.86592475940507974"/>
          <c:h val="0.84355234762321352"/>
        </c:manualLayout>
      </c:layout>
      <c:lineChart>
        <c:grouping val="standard"/>
        <c:varyColors val="0"/>
        <c:ser>
          <c:idx val="1"/>
          <c:order val="1"/>
          <c:spPr>
            <a:ln>
              <a:noFill/>
            </a:ln>
          </c:spPr>
          <c:marker>
            <c:symbol val="none"/>
          </c:marker>
          <c:cat>
            <c:numRef>
              <c:f>'Binding Energy'!$C$4:$C$86</c:f>
              <c:numCache>
                <c:formatCode>General</c:formatCode>
                <c:ptCount val="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35</c:v>
                </c:pt>
                <c:pt idx="34">
                  <c:v>34</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numCache>
            </c:numRef>
          </c:cat>
          <c:val>
            <c:numRef>
              <c:f>'Binding Energy'!$J$4:$J$86</c:f>
              <c:numCache>
                <c:formatCode>General</c:formatCode>
                <c:ptCount val="83"/>
                <c:pt idx="0">
                  <c:v>0</c:v>
                </c:pt>
                <c:pt idx="1">
                  <c:v>-7.0746454929600446</c:v>
                </c:pt>
                <c:pt idx="2">
                  <c:v>-5.6068877616075055</c:v>
                </c:pt>
                <c:pt idx="3">
                  <c:v>-6.4629688802265948</c:v>
                </c:pt>
                <c:pt idx="4">
                  <c:v>-6.9273011496988053</c:v>
                </c:pt>
                <c:pt idx="5">
                  <c:v>-7.6801121908432508</c:v>
                </c:pt>
                <c:pt idx="6">
                  <c:v>-7.4758503488102077</c:v>
                </c:pt>
                <c:pt idx="7">
                  <c:v>-7.9764415650958824</c:v>
                </c:pt>
                <c:pt idx="8">
                  <c:v>-7.7791439908209963</c:v>
                </c:pt>
                <c:pt idx="9">
                  <c:v>-8.0322143628430656</c:v>
                </c:pt>
                <c:pt idx="10">
                  <c:v>-8.1102162932863067</c:v>
                </c:pt>
                <c:pt idx="11">
                  <c:v>-8.2607392293263029</c:v>
                </c:pt>
                <c:pt idx="12">
                  <c:v>-8.3318082548328682</c:v>
                </c:pt>
                <c:pt idx="13">
                  <c:v>-8.4475911315119614</c:v>
                </c:pt>
                <c:pt idx="14">
                  <c:v>-8.4811912065043522</c:v>
                </c:pt>
                <c:pt idx="15">
                  <c:v>-8.4931258866069737</c:v>
                </c:pt>
                <c:pt idx="16">
                  <c:v>-8.5203136700598119</c:v>
                </c:pt>
                <c:pt idx="17">
                  <c:v>-8.6145409569694067</c:v>
                </c:pt>
                <c:pt idx="18">
                  <c:v>-8.5569043990995528</c:v>
                </c:pt>
                <c:pt idx="19">
                  <c:v>-8.5512856203745482</c:v>
                </c:pt>
                <c:pt idx="20">
                  <c:v>-8.6186373218529138</c:v>
                </c:pt>
                <c:pt idx="21">
                  <c:v>-8.6603538562216738</c:v>
                </c:pt>
                <c:pt idx="22">
                  <c:v>-8.7412770519901919</c:v>
                </c:pt>
                <c:pt idx="23">
                  <c:v>-8.7760427404438488</c:v>
                </c:pt>
                <c:pt idx="24">
                  <c:v>-8.7640246010400471</c:v>
                </c:pt>
                <c:pt idx="25">
                  <c:v>-8.7909107096523424</c:v>
                </c:pt>
                <c:pt idx="26">
                  <c:v>-8.7678998175490719</c:v>
                </c:pt>
                <c:pt idx="27">
                  <c:v>-8.7326927579327709</c:v>
                </c:pt>
                <c:pt idx="28">
                  <c:v>-8.749104675750921</c:v>
                </c:pt>
                <c:pt idx="29">
                  <c:v>-8.7364769247945819</c:v>
                </c:pt>
                <c:pt idx="30">
                  <c:v>-8.7228378930619268</c:v>
                </c:pt>
                <c:pt idx="31">
                  <c:v>-8.716077039820469</c:v>
                </c:pt>
                <c:pt idx="32">
                  <c:v>-8.7007737956034639</c:v>
                </c:pt>
                <c:pt idx="33">
                  <c:v>-8.6880049529673524</c:v>
                </c:pt>
                <c:pt idx="34">
                  <c:v>-8.7110356798930759</c:v>
                </c:pt>
                <c:pt idx="35">
                  <c:v>-8.7104279412752188</c:v>
                </c:pt>
                <c:pt idx="36">
                  <c:v>-8.6983921106138489</c:v>
                </c:pt>
                <c:pt idx="37">
                  <c:v>-8.7326927579327212</c:v>
                </c:pt>
                <c:pt idx="38">
                  <c:v>-8.7185634572906689</c:v>
                </c:pt>
                <c:pt idx="39">
                  <c:v>-8.7140630133823986</c:v>
                </c:pt>
                <c:pt idx="40">
                  <c:v>-8.6678892916745021</c:v>
                </c:pt>
                <c:pt idx="41">
                  <c:v>-8.6342212510243019</c:v>
                </c:pt>
                <c:pt idx="43">
                  <c:v>-8.6132432193458541</c:v>
                </c:pt>
                <c:pt idx="44">
                  <c:v>-8.5904374755175095</c:v>
                </c:pt>
                <c:pt idx="45">
                  <c:v>-8.5824245353812785</c:v>
                </c:pt>
                <c:pt idx="46">
                  <c:v>-8.5538820322028268</c:v>
                </c:pt>
                <c:pt idx="47">
                  <c:v>-8.529563174810221</c:v>
                </c:pt>
                <c:pt idx="48">
                  <c:v>-8.5147247466948119</c:v>
                </c:pt>
                <c:pt idx="49">
                  <c:v>-8.514977353400619</c:v>
                </c:pt>
                <c:pt idx="50">
                  <c:v>-8.4821149954902708</c:v>
                </c:pt>
                <c:pt idx="51">
                  <c:v>-8.4268783358538659</c:v>
                </c:pt>
                <c:pt idx="52">
                  <c:v>-8.475323570425557</c:v>
                </c:pt>
                <c:pt idx="53">
                  <c:v>-8.4272778548513685</c:v>
                </c:pt>
                <c:pt idx="54">
                  <c:v>-8.4124152322623313</c:v>
                </c:pt>
                <c:pt idx="55">
                  <c:v>-8.3950623874966706</c:v>
                </c:pt>
                <c:pt idx="56">
                  <c:v>-8.3797328135220965</c:v>
                </c:pt>
                <c:pt idx="57">
                  <c:v>-8.3772638458344186</c:v>
                </c:pt>
                <c:pt idx="58">
                  <c:v>-8.3556716510239646</c:v>
                </c:pt>
                <c:pt idx="59">
                  <c:v>-8.347503110048585</c:v>
                </c:pt>
                <c:pt idx="61">
                  <c:v>-8.2455004251217687</c:v>
                </c:pt>
                <c:pt idx="62">
                  <c:v>-8.230724640884219</c:v>
                </c:pt>
                <c:pt idx="63">
                  <c:v>-8.2018629480261609</c:v>
                </c:pt>
                <c:pt idx="64">
                  <c:v>-8.1908483952114999</c:v>
                </c:pt>
                <c:pt idx="65">
                  <c:v>-8.1608504770427075</c:v>
                </c:pt>
                <c:pt idx="66">
                  <c:v>-8.147097787569848</c:v>
                </c:pt>
                <c:pt idx="67">
                  <c:v>-8.1413667095272952</c:v>
                </c:pt>
                <c:pt idx="68">
                  <c:v>-8.1134466631926543</c:v>
                </c:pt>
                <c:pt idx="69">
                  <c:v>-8.0831142511145107</c:v>
                </c:pt>
                <c:pt idx="70">
                  <c:v>-8.0684625229537303</c:v>
                </c:pt>
                <c:pt idx="71">
                  <c:v>-8.0336633429749309</c:v>
                </c:pt>
                <c:pt idx="72">
                  <c:v>-8.0233729536892167</c:v>
                </c:pt>
                <c:pt idx="73">
                  <c:v>-8.0047152399092809</c:v>
                </c:pt>
                <c:pt idx="74">
                  <c:v>-7.9766937391114343</c:v>
                </c:pt>
                <c:pt idx="75">
                  <c:v>-7.9613232822652424</c:v>
                </c:pt>
                <c:pt idx="76">
                  <c:v>-7.9362953102028371</c:v>
                </c:pt>
                <c:pt idx="77">
                  <c:v>-7.9265025046644473</c:v>
                </c:pt>
                <c:pt idx="78">
                  <c:v>-7.915490029348895</c:v>
                </c:pt>
                <c:pt idx="79">
                  <c:v>-7.8970288204581447</c:v>
                </c:pt>
                <c:pt idx="80">
                  <c:v>-7.8780418670893955</c:v>
                </c:pt>
                <c:pt idx="81">
                  <c:v>-7.8676635614597785</c:v>
                </c:pt>
                <c:pt idx="82">
                  <c:v>-7.8479581668629645</c:v>
                </c:pt>
              </c:numCache>
            </c:numRef>
          </c:val>
          <c:smooth val="0"/>
        </c:ser>
        <c:dLbls>
          <c:showLegendKey val="0"/>
          <c:showVal val="0"/>
          <c:showCatName val="0"/>
          <c:showSerName val="0"/>
          <c:showPercent val="0"/>
          <c:showBubbleSize val="0"/>
        </c:dLbls>
        <c:marker val="1"/>
        <c:smooth val="0"/>
        <c:axId val="215712600"/>
        <c:axId val="129673640"/>
      </c:lineChart>
      <c:lineChart>
        <c:grouping val="standard"/>
        <c:varyColors val="0"/>
        <c:ser>
          <c:idx val="0"/>
          <c:order val="0"/>
          <c:tx>
            <c:v>Binding Energy</c:v>
          </c:tx>
          <c:spPr>
            <a:ln w="25400">
              <a:solidFill>
                <a:schemeClr val="accent6"/>
              </a:solidFill>
            </a:ln>
          </c:spPr>
          <c:marker>
            <c:symbol val="circle"/>
            <c:size val="6"/>
            <c:spPr>
              <a:solidFill>
                <a:schemeClr val="tx1"/>
              </a:solidFill>
              <a:ln>
                <a:solidFill>
                  <a:schemeClr val="accent6"/>
                </a:solidFill>
              </a:ln>
            </c:spPr>
          </c:marker>
          <c:dPt>
            <c:idx val="25"/>
            <c:marker>
              <c:spPr>
                <a:solidFill>
                  <a:schemeClr val="accent6"/>
                </a:solidFill>
                <a:ln>
                  <a:solidFill>
                    <a:schemeClr val="accent6"/>
                  </a:solidFill>
                </a:ln>
              </c:spPr>
            </c:marker>
            <c:bubble3D val="0"/>
          </c:dPt>
          <c:dLbls>
            <c:dLbl>
              <c:idx val="0"/>
              <c:layout>
                <c:manualLayout>
                  <c:x val="1.9974994414896745E-2"/>
                  <c:y val="2.8196956458056598E-2"/>
                </c:manualLayout>
              </c:layout>
              <c:dLblPos val="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7.9591444797623909E-3"/>
                  <c:y val="6.4099235831569984E-2"/>
                </c:manualLayout>
              </c:layout>
              <c:dLblPos val="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6.2458442694663168E-3"/>
                  <c:y val="-2.6068533100029191E-2"/>
                </c:manualLayout>
              </c:layout>
              <c:dLblPos val="r"/>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1.3797353455818027E-2"/>
                  <c:y val="-4.9715077282006942E-2"/>
                </c:manualLayout>
              </c:layout>
              <c:dLblPos val="b"/>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1.518624234470691E-2"/>
                  <c:y val="-2.008544765237703E-2"/>
                </c:manualLayout>
              </c:layout>
              <c:dLblPos val="b"/>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
                  <c:y val="1.1111111111111125E-2"/>
                </c:manualLayout>
              </c:layout>
              <c:dLblPos val="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7.9840319361277438E-3"/>
                  <c:y val="-1.5384615384615488E-2"/>
                </c:manualLayout>
              </c:layout>
              <c:dLblPos val="b"/>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1.3888888888889028E-3"/>
                  <c:y val="5.5555555555555558E-3"/>
                </c:manualLayout>
              </c:layout>
              <c:dLblPos val="t"/>
              <c:showLegendKey val="0"/>
              <c:showVal val="0"/>
              <c:showCatName val="1"/>
              <c:showSerName val="0"/>
              <c:showPercent val="0"/>
              <c:showBubbleSize val="0"/>
              <c:extLst>
                <c:ext xmlns:c15="http://schemas.microsoft.com/office/drawing/2012/chart" uri="{CE6537A1-D6FC-4f65-9D91-7224C49458BB}">
                  <c15:layout/>
                </c:ext>
              </c:extLst>
            </c:dLbl>
            <c:dLbl>
              <c:idx val="9"/>
              <c:layout/>
              <c:dLblPos val="b"/>
              <c:showLegendKey val="0"/>
              <c:showVal val="0"/>
              <c:showCatName val="1"/>
              <c:showSerName val="0"/>
              <c:showPercent val="0"/>
              <c:showBubbleSize val="0"/>
              <c:extLst>
                <c:ext xmlns:c15="http://schemas.microsoft.com/office/drawing/2012/chart" uri="{CE6537A1-D6FC-4f65-9D91-7224C49458BB}">
                  <c15:layout/>
                </c:ext>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spPr/>
              <c:txPr>
                <a:bodyPr/>
                <a:lstStyle/>
                <a:p>
                  <a:pPr>
                    <a:defRPr sz="2000" b="0">
                      <a:solidFill>
                        <a:schemeClr val="accent6"/>
                      </a:solidFill>
                      <a:latin typeface="Verdana" pitchFamily="34" charset="0"/>
                    </a:defRPr>
                  </a:pPr>
                  <a:endParaRPr lang="en-US"/>
                </a:p>
              </c:txPr>
              <c:dLblPos val="t"/>
              <c:showLegendKey val="0"/>
              <c:showVal val="0"/>
              <c:showCatName val="1"/>
              <c:showSerName val="0"/>
              <c:showPercent val="0"/>
              <c:showBubbleSize val="0"/>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5"/>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2"/>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7"/>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2"/>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4"/>
              <c:delete val="1"/>
              <c:extLst>
                <c:ext xmlns:c15="http://schemas.microsoft.com/office/drawing/2012/chart" uri="{CE6537A1-D6FC-4f65-9D91-7224C49458BB}"/>
              </c:extLst>
            </c:dLbl>
            <c:dLbl>
              <c:idx val="55"/>
              <c:delete val="1"/>
              <c:extLst>
                <c:ext xmlns:c15="http://schemas.microsoft.com/office/drawing/2012/chart" uri="{CE6537A1-D6FC-4f65-9D91-7224C49458BB}"/>
              </c:extLst>
            </c:dLbl>
            <c:dLbl>
              <c:idx val="56"/>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58"/>
              <c:delete val="1"/>
              <c:extLst>
                <c:ext xmlns:c15="http://schemas.microsoft.com/office/drawing/2012/chart" uri="{CE6537A1-D6FC-4f65-9D91-7224C49458BB}"/>
              </c:extLst>
            </c:dLbl>
            <c:dLbl>
              <c:idx val="59"/>
              <c:delete val="1"/>
              <c:extLst>
                <c:ext xmlns:c15="http://schemas.microsoft.com/office/drawing/2012/chart" uri="{CE6537A1-D6FC-4f65-9D91-7224C49458BB}"/>
              </c:extLst>
            </c:dLbl>
            <c:dLbl>
              <c:idx val="60"/>
              <c:delete val="1"/>
              <c:extLst>
                <c:ext xmlns:c15="http://schemas.microsoft.com/office/drawing/2012/chart" uri="{CE6537A1-D6FC-4f65-9D91-7224C49458BB}"/>
              </c:extLst>
            </c:dLbl>
            <c:dLbl>
              <c:idx val="61"/>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3"/>
              <c:delete val="1"/>
              <c:extLst>
                <c:ext xmlns:c15="http://schemas.microsoft.com/office/drawing/2012/chart" uri="{CE6537A1-D6FC-4f65-9D91-7224C49458BB}"/>
              </c:extLst>
            </c:dLbl>
            <c:dLbl>
              <c:idx val="64"/>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8"/>
              <c:delete val="1"/>
              <c:extLst>
                <c:ext xmlns:c15="http://schemas.microsoft.com/office/drawing/2012/chart" uri="{CE6537A1-D6FC-4f65-9D91-7224C49458BB}"/>
              </c:extLst>
            </c:dLbl>
            <c:dLbl>
              <c:idx val="69"/>
              <c:delete val="1"/>
              <c:extLst>
                <c:ext xmlns:c15="http://schemas.microsoft.com/office/drawing/2012/chart" uri="{CE6537A1-D6FC-4f65-9D91-7224C49458BB}"/>
              </c:extLst>
            </c:dLbl>
            <c:dLbl>
              <c:idx val="70"/>
              <c:delete val="1"/>
              <c:extLst>
                <c:ext xmlns:c15="http://schemas.microsoft.com/office/drawing/2012/chart" uri="{CE6537A1-D6FC-4f65-9D91-7224C49458BB}"/>
              </c:extLst>
            </c:dLbl>
            <c:dLbl>
              <c:idx val="71"/>
              <c:delete val="1"/>
              <c:extLst>
                <c:ext xmlns:c15="http://schemas.microsoft.com/office/drawing/2012/chart" uri="{CE6537A1-D6FC-4f65-9D91-7224C49458BB}"/>
              </c:extLst>
            </c:dLbl>
            <c:dLbl>
              <c:idx val="72"/>
              <c:delete val="1"/>
              <c:extLst>
                <c:ext xmlns:c15="http://schemas.microsoft.com/office/drawing/2012/chart" uri="{CE6537A1-D6FC-4f65-9D91-7224C49458BB}"/>
              </c:extLst>
            </c:dLbl>
            <c:dLbl>
              <c:idx val="73"/>
              <c:delete val="1"/>
              <c:extLst>
                <c:ext xmlns:c15="http://schemas.microsoft.com/office/drawing/2012/chart" uri="{CE6537A1-D6FC-4f65-9D91-7224C49458BB}"/>
              </c:extLst>
            </c:dLbl>
            <c:dLbl>
              <c:idx val="74"/>
              <c:delete val="1"/>
              <c:extLst>
                <c:ext xmlns:c15="http://schemas.microsoft.com/office/drawing/2012/chart" uri="{CE6537A1-D6FC-4f65-9D91-7224C49458BB}"/>
              </c:extLst>
            </c:dLbl>
            <c:dLbl>
              <c:idx val="75"/>
              <c:delete val="1"/>
              <c:extLst>
                <c:ext xmlns:c15="http://schemas.microsoft.com/office/drawing/2012/chart" uri="{CE6537A1-D6FC-4f65-9D91-7224C49458BB}"/>
              </c:extLst>
            </c:dLbl>
            <c:dLbl>
              <c:idx val="76"/>
              <c:delete val="1"/>
              <c:extLst>
                <c:ext xmlns:c15="http://schemas.microsoft.com/office/drawing/2012/chart" uri="{CE6537A1-D6FC-4f65-9D91-7224C49458BB}"/>
              </c:extLst>
            </c:dLbl>
            <c:dLbl>
              <c:idx val="77"/>
              <c:delete val="1"/>
              <c:extLst>
                <c:ext xmlns:c15="http://schemas.microsoft.com/office/drawing/2012/chart" uri="{CE6537A1-D6FC-4f65-9D91-7224C49458BB}"/>
              </c:extLst>
            </c:dLbl>
            <c:dLbl>
              <c:idx val="78"/>
              <c:delete val="1"/>
              <c:extLst>
                <c:ext xmlns:c15="http://schemas.microsoft.com/office/drawing/2012/chart" uri="{CE6537A1-D6FC-4f65-9D91-7224C49458BB}"/>
              </c:extLst>
            </c:dLbl>
            <c:dLbl>
              <c:idx val="79"/>
              <c:delete val="1"/>
              <c:extLst>
                <c:ext xmlns:c15="http://schemas.microsoft.com/office/drawing/2012/chart" uri="{CE6537A1-D6FC-4f65-9D91-7224C49458BB}"/>
              </c:extLst>
            </c:dLbl>
            <c:dLbl>
              <c:idx val="80"/>
              <c:delete val="1"/>
              <c:extLst>
                <c:ext xmlns:c15="http://schemas.microsoft.com/office/drawing/2012/chart" uri="{CE6537A1-D6FC-4f65-9D91-7224C49458BB}"/>
              </c:extLst>
            </c:dLbl>
            <c:dLbl>
              <c:idx val="82"/>
              <c:layout/>
              <c:dLblPos val="b"/>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b="0">
                    <a:latin typeface="Verdana"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cat>
            <c:strRef>
              <c:f>'Binding Energy'!$B$4:$B$86</c:f>
              <c:strCache>
                <c:ptCount val="83"/>
                <c:pt idx="0">
                  <c:v>H</c:v>
                </c:pt>
                <c:pt idx="1">
                  <c:v>He</c:v>
                </c:pt>
                <c:pt idx="2">
                  <c:v>Li</c:v>
                </c:pt>
                <c:pt idx="3">
                  <c:v>Be</c:v>
                </c:pt>
                <c:pt idx="4">
                  <c:v>B</c:v>
                </c:pt>
                <c:pt idx="5">
                  <c:v>C</c:v>
                </c:pt>
                <c:pt idx="6">
                  <c:v>N</c:v>
                </c:pt>
                <c:pt idx="7">
                  <c:v>O</c:v>
                </c:pt>
                <c:pt idx="8">
                  <c:v>F</c:v>
                </c:pt>
                <c:pt idx="9">
                  <c:v>Ne</c:v>
                </c:pt>
                <c:pt idx="10">
                  <c:v>Na</c:v>
                </c:pt>
                <c:pt idx="11">
                  <c:v>Mg</c:v>
                </c:pt>
                <c:pt idx="12">
                  <c:v>Al</c:v>
                </c:pt>
                <c:pt idx="13">
                  <c:v>Si</c:v>
                </c:pt>
                <c:pt idx="14">
                  <c:v>P</c:v>
                </c:pt>
                <c:pt idx="15">
                  <c:v>Si</c:v>
                </c:pt>
                <c:pt idx="16">
                  <c:v>Cl</c:v>
                </c:pt>
                <c:pt idx="17">
                  <c:v>Ar</c:v>
                </c:pt>
                <c:pt idx="18">
                  <c:v>K</c:v>
                </c:pt>
                <c:pt idx="19">
                  <c:v>Ca</c:v>
                </c:pt>
                <c:pt idx="20">
                  <c:v>Sc</c:v>
                </c:pt>
                <c:pt idx="21">
                  <c:v>Ti</c:v>
                </c:pt>
                <c:pt idx="22">
                  <c:v>V</c:v>
                </c:pt>
                <c:pt idx="23">
                  <c:v>Cr</c:v>
                </c:pt>
                <c:pt idx="24">
                  <c:v>Mn</c:v>
                </c:pt>
                <c:pt idx="25">
                  <c:v>Fe</c:v>
                </c:pt>
                <c:pt idx="26">
                  <c:v>Co</c:v>
                </c:pt>
                <c:pt idx="27">
                  <c:v>Ni</c:v>
                </c:pt>
                <c:pt idx="28">
                  <c:v>Cu</c:v>
                </c:pt>
                <c:pt idx="29">
                  <c:v>Zn</c:v>
                </c:pt>
                <c:pt idx="30">
                  <c:v>Ga</c:v>
                </c:pt>
                <c:pt idx="31">
                  <c:v>Ge</c:v>
                </c:pt>
                <c:pt idx="32">
                  <c:v>As</c:v>
                </c:pt>
                <c:pt idx="33">
                  <c:v>Br</c:v>
                </c:pt>
                <c:pt idx="34">
                  <c:v>Se</c:v>
                </c:pt>
                <c:pt idx="35">
                  <c:v>Kr</c:v>
                </c:pt>
                <c:pt idx="36">
                  <c:v>Rb</c:v>
                </c:pt>
                <c:pt idx="37">
                  <c:v>Sr</c:v>
                </c:pt>
                <c:pt idx="38">
                  <c:v>Y</c:v>
                </c:pt>
                <c:pt idx="39">
                  <c:v>Zr</c:v>
                </c:pt>
                <c:pt idx="40">
                  <c:v>Nb</c:v>
                </c:pt>
                <c:pt idx="41">
                  <c:v>Mo</c:v>
                </c:pt>
                <c:pt idx="42">
                  <c:v>Tc</c:v>
                </c:pt>
                <c:pt idx="43">
                  <c:v>Ru</c:v>
                </c:pt>
                <c:pt idx="44">
                  <c:v>Rh</c:v>
                </c:pt>
                <c:pt idx="45">
                  <c:v>Pd</c:v>
                </c:pt>
                <c:pt idx="46">
                  <c:v>Ag</c:v>
                </c:pt>
                <c:pt idx="47">
                  <c:v>Cd</c:v>
                </c:pt>
                <c:pt idx="48">
                  <c:v>In</c:v>
                </c:pt>
                <c:pt idx="49">
                  <c:v>Sn</c:v>
                </c:pt>
                <c:pt idx="50">
                  <c:v>Sb</c:v>
                </c:pt>
                <c:pt idx="51">
                  <c:v>Te</c:v>
                </c:pt>
                <c:pt idx="52">
                  <c:v>I</c:v>
                </c:pt>
                <c:pt idx="53">
                  <c:v>Xe</c:v>
                </c:pt>
                <c:pt idx="54">
                  <c:v>Cs</c:v>
                </c:pt>
                <c:pt idx="55">
                  <c:v>Ba</c:v>
                </c:pt>
                <c:pt idx="56">
                  <c:v>La</c:v>
                </c:pt>
                <c:pt idx="57">
                  <c:v>Ce</c:v>
                </c:pt>
                <c:pt idx="58">
                  <c:v>Pr</c:v>
                </c:pt>
                <c:pt idx="59">
                  <c:v>Nd</c:v>
                </c:pt>
                <c:pt idx="60">
                  <c:v>Pm</c:v>
                </c:pt>
                <c:pt idx="61">
                  <c:v>Sm</c:v>
                </c:pt>
                <c:pt idx="62">
                  <c:v>Eu</c:v>
                </c:pt>
                <c:pt idx="63">
                  <c:v>Gd</c:v>
                </c:pt>
                <c:pt idx="64">
                  <c:v>Tb</c:v>
                </c:pt>
                <c:pt idx="65">
                  <c:v>Dy</c:v>
                </c:pt>
                <c:pt idx="66">
                  <c:v>Ho</c:v>
                </c:pt>
                <c:pt idx="67">
                  <c:v>Er</c:v>
                </c:pt>
                <c:pt idx="68">
                  <c:v>Tm</c:v>
                </c:pt>
                <c:pt idx="69">
                  <c:v>Yb</c:v>
                </c:pt>
                <c:pt idx="70">
                  <c:v>Lu</c:v>
                </c:pt>
                <c:pt idx="71">
                  <c:v>Hf</c:v>
                </c:pt>
                <c:pt idx="72">
                  <c:v>Ta</c:v>
                </c:pt>
                <c:pt idx="73">
                  <c:v>W</c:v>
                </c:pt>
                <c:pt idx="74">
                  <c:v>Re</c:v>
                </c:pt>
                <c:pt idx="75">
                  <c:v>Os</c:v>
                </c:pt>
                <c:pt idx="76">
                  <c:v>Ir</c:v>
                </c:pt>
                <c:pt idx="77">
                  <c:v>Pt</c:v>
                </c:pt>
                <c:pt idx="78">
                  <c:v>Au</c:v>
                </c:pt>
                <c:pt idx="79">
                  <c:v>Hg</c:v>
                </c:pt>
                <c:pt idx="80">
                  <c:v>Tl</c:v>
                </c:pt>
                <c:pt idx="81">
                  <c:v>Pb</c:v>
                </c:pt>
                <c:pt idx="82">
                  <c:v>Bi</c:v>
                </c:pt>
              </c:strCache>
            </c:strRef>
          </c:cat>
          <c:val>
            <c:numRef>
              <c:f>'Binding Energy'!$J$4:$J$86</c:f>
              <c:numCache>
                <c:formatCode>General</c:formatCode>
                <c:ptCount val="83"/>
                <c:pt idx="0">
                  <c:v>0</c:v>
                </c:pt>
                <c:pt idx="1">
                  <c:v>-7.0746454929600446</c:v>
                </c:pt>
                <c:pt idx="2">
                  <c:v>-5.6068877616075055</c:v>
                </c:pt>
                <c:pt idx="3">
                  <c:v>-6.4629688802265948</c:v>
                </c:pt>
                <c:pt idx="4">
                  <c:v>-6.9273011496988053</c:v>
                </c:pt>
                <c:pt idx="5">
                  <c:v>-7.6801121908432508</c:v>
                </c:pt>
                <c:pt idx="6">
                  <c:v>-7.4758503488102077</c:v>
                </c:pt>
                <c:pt idx="7">
                  <c:v>-7.9764415650958824</c:v>
                </c:pt>
                <c:pt idx="8">
                  <c:v>-7.7791439908209963</c:v>
                </c:pt>
                <c:pt idx="9">
                  <c:v>-8.0322143628430656</c:v>
                </c:pt>
                <c:pt idx="10">
                  <c:v>-8.1102162932863067</c:v>
                </c:pt>
                <c:pt idx="11">
                  <c:v>-8.2607392293263029</c:v>
                </c:pt>
                <c:pt idx="12">
                  <c:v>-8.3318082548328682</c:v>
                </c:pt>
                <c:pt idx="13">
                  <c:v>-8.4475911315119614</c:v>
                </c:pt>
                <c:pt idx="14">
                  <c:v>-8.4811912065043522</c:v>
                </c:pt>
                <c:pt idx="15">
                  <c:v>-8.4931258866069737</c:v>
                </c:pt>
                <c:pt idx="16">
                  <c:v>-8.5203136700598119</c:v>
                </c:pt>
                <c:pt idx="17">
                  <c:v>-8.6145409569694067</c:v>
                </c:pt>
                <c:pt idx="18">
                  <c:v>-8.5569043990995528</c:v>
                </c:pt>
                <c:pt idx="19">
                  <c:v>-8.5512856203745482</c:v>
                </c:pt>
                <c:pt idx="20">
                  <c:v>-8.6186373218529138</c:v>
                </c:pt>
                <c:pt idx="21">
                  <c:v>-8.6603538562216738</c:v>
                </c:pt>
                <c:pt idx="22">
                  <c:v>-8.7412770519901919</c:v>
                </c:pt>
                <c:pt idx="23">
                  <c:v>-8.7760427404438488</c:v>
                </c:pt>
                <c:pt idx="24">
                  <c:v>-8.7640246010400471</c:v>
                </c:pt>
                <c:pt idx="25">
                  <c:v>-8.7909107096523424</c:v>
                </c:pt>
                <c:pt idx="26">
                  <c:v>-8.7678998175490719</c:v>
                </c:pt>
                <c:pt idx="27">
                  <c:v>-8.7326927579327709</c:v>
                </c:pt>
                <c:pt idx="28">
                  <c:v>-8.749104675750921</c:v>
                </c:pt>
                <c:pt idx="29">
                  <c:v>-8.7364769247945819</c:v>
                </c:pt>
                <c:pt idx="30">
                  <c:v>-8.7228378930619268</c:v>
                </c:pt>
                <c:pt idx="31">
                  <c:v>-8.716077039820469</c:v>
                </c:pt>
                <c:pt idx="32">
                  <c:v>-8.7007737956034639</c:v>
                </c:pt>
                <c:pt idx="33">
                  <c:v>-8.6880049529673524</c:v>
                </c:pt>
                <c:pt idx="34">
                  <c:v>-8.7110356798930759</c:v>
                </c:pt>
                <c:pt idx="35">
                  <c:v>-8.7104279412752188</c:v>
                </c:pt>
                <c:pt idx="36">
                  <c:v>-8.6983921106138489</c:v>
                </c:pt>
                <c:pt idx="37">
                  <c:v>-8.7326927579327212</c:v>
                </c:pt>
                <c:pt idx="38">
                  <c:v>-8.7185634572906689</c:v>
                </c:pt>
                <c:pt idx="39">
                  <c:v>-8.7140630133823986</c:v>
                </c:pt>
                <c:pt idx="40">
                  <c:v>-8.6678892916745021</c:v>
                </c:pt>
                <c:pt idx="41">
                  <c:v>-8.6342212510243019</c:v>
                </c:pt>
                <c:pt idx="43">
                  <c:v>-8.6132432193458541</c:v>
                </c:pt>
                <c:pt idx="44">
                  <c:v>-8.5904374755175095</c:v>
                </c:pt>
                <c:pt idx="45">
                  <c:v>-8.5824245353812785</c:v>
                </c:pt>
                <c:pt idx="46">
                  <c:v>-8.5538820322028268</c:v>
                </c:pt>
                <c:pt idx="47">
                  <c:v>-8.529563174810221</c:v>
                </c:pt>
                <c:pt idx="48">
                  <c:v>-8.5147247466948119</c:v>
                </c:pt>
                <c:pt idx="49">
                  <c:v>-8.514977353400619</c:v>
                </c:pt>
                <c:pt idx="50">
                  <c:v>-8.4821149954902708</c:v>
                </c:pt>
                <c:pt idx="51">
                  <c:v>-8.4268783358538659</c:v>
                </c:pt>
                <c:pt idx="52">
                  <c:v>-8.475323570425557</c:v>
                </c:pt>
                <c:pt idx="53">
                  <c:v>-8.4272778548513685</c:v>
                </c:pt>
                <c:pt idx="54">
                  <c:v>-8.4124152322623313</c:v>
                </c:pt>
                <c:pt idx="55">
                  <c:v>-8.3950623874966706</c:v>
                </c:pt>
                <c:pt idx="56">
                  <c:v>-8.3797328135220965</c:v>
                </c:pt>
                <c:pt idx="57">
                  <c:v>-8.3772638458344186</c:v>
                </c:pt>
                <c:pt idx="58">
                  <c:v>-8.3556716510239646</c:v>
                </c:pt>
                <c:pt idx="59">
                  <c:v>-8.347503110048585</c:v>
                </c:pt>
                <c:pt idx="61">
                  <c:v>-8.2455004251217687</c:v>
                </c:pt>
                <c:pt idx="62">
                  <c:v>-8.230724640884219</c:v>
                </c:pt>
                <c:pt idx="63">
                  <c:v>-8.2018629480261609</c:v>
                </c:pt>
                <c:pt idx="64">
                  <c:v>-8.1908483952114999</c:v>
                </c:pt>
                <c:pt idx="65">
                  <c:v>-8.1608504770427075</c:v>
                </c:pt>
                <c:pt idx="66">
                  <c:v>-8.147097787569848</c:v>
                </c:pt>
                <c:pt idx="67">
                  <c:v>-8.1413667095272952</c:v>
                </c:pt>
                <c:pt idx="68">
                  <c:v>-8.1134466631926543</c:v>
                </c:pt>
                <c:pt idx="69">
                  <c:v>-8.0831142511145107</c:v>
                </c:pt>
                <c:pt idx="70">
                  <c:v>-8.0684625229537303</c:v>
                </c:pt>
                <c:pt idx="71">
                  <c:v>-8.0336633429749309</c:v>
                </c:pt>
                <c:pt idx="72">
                  <c:v>-8.0233729536892167</c:v>
                </c:pt>
                <c:pt idx="73">
                  <c:v>-8.0047152399092809</c:v>
                </c:pt>
                <c:pt idx="74">
                  <c:v>-7.9766937391114343</c:v>
                </c:pt>
                <c:pt idx="75">
                  <c:v>-7.9613232822652424</c:v>
                </c:pt>
                <c:pt idx="76">
                  <c:v>-7.9362953102028371</c:v>
                </c:pt>
                <c:pt idx="77">
                  <c:v>-7.9265025046644473</c:v>
                </c:pt>
                <c:pt idx="78">
                  <c:v>-7.915490029348895</c:v>
                </c:pt>
                <c:pt idx="79">
                  <c:v>-7.8970288204581447</c:v>
                </c:pt>
                <c:pt idx="80">
                  <c:v>-7.8780418670893955</c:v>
                </c:pt>
                <c:pt idx="81">
                  <c:v>-7.8676635614597785</c:v>
                </c:pt>
                <c:pt idx="82">
                  <c:v>-7.8479581668629645</c:v>
                </c:pt>
              </c:numCache>
            </c:numRef>
          </c:val>
          <c:smooth val="0"/>
        </c:ser>
        <c:dLbls>
          <c:showLegendKey val="0"/>
          <c:showVal val="0"/>
          <c:showCatName val="0"/>
          <c:showSerName val="0"/>
          <c:showPercent val="0"/>
          <c:showBubbleSize val="0"/>
        </c:dLbls>
        <c:marker val="1"/>
        <c:smooth val="0"/>
        <c:axId val="218909240"/>
        <c:axId val="218908848"/>
      </c:lineChart>
      <c:catAx>
        <c:axId val="215712600"/>
        <c:scaling>
          <c:orientation val="minMax"/>
        </c:scaling>
        <c:delete val="0"/>
        <c:axPos val="b"/>
        <c:title>
          <c:tx>
            <c:rich>
              <a:bodyPr/>
              <a:lstStyle/>
              <a:p>
                <a:pPr>
                  <a:defRPr sz="2400" b="0">
                    <a:latin typeface="Verdana" pitchFamily="34" charset="0"/>
                  </a:defRPr>
                </a:pPr>
                <a:r>
                  <a:rPr lang="en-US" sz="2400" b="0">
                    <a:latin typeface="Verdana" pitchFamily="34" charset="0"/>
                  </a:rPr>
                  <a:t>Atomic number</a:t>
                </a:r>
              </a:p>
            </c:rich>
          </c:tx>
          <c:layout/>
          <c:overlay val="0"/>
        </c:title>
        <c:numFmt formatCode="General" sourceLinked="1"/>
        <c:majorTickMark val="out"/>
        <c:minorTickMark val="out"/>
        <c:tickLblPos val="nextTo"/>
        <c:spPr>
          <a:ln w="25400"/>
        </c:spPr>
        <c:txPr>
          <a:bodyPr/>
          <a:lstStyle/>
          <a:p>
            <a:pPr>
              <a:defRPr sz="2000">
                <a:latin typeface="Verdana" pitchFamily="34" charset="0"/>
              </a:defRPr>
            </a:pPr>
            <a:endParaRPr lang="en-US"/>
          </a:p>
        </c:txPr>
        <c:crossAx val="129673640"/>
        <c:crossesAt val="-29"/>
        <c:auto val="1"/>
        <c:lblAlgn val="ctr"/>
        <c:lblOffset val="100"/>
        <c:tickLblSkip val="10"/>
        <c:tickMarkSkip val="10"/>
        <c:noMultiLvlLbl val="0"/>
      </c:catAx>
      <c:valAx>
        <c:axId val="129673640"/>
        <c:scaling>
          <c:orientation val="minMax"/>
          <c:min val="-9"/>
        </c:scaling>
        <c:delete val="0"/>
        <c:axPos val="l"/>
        <c:majorGridlines>
          <c:spPr>
            <a:ln>
              <a:prstDash val="sysDot"/>
            </a:ln>
          </c:spPr>
        </c:majorGridlines>
        <c:title>
          <c:tx>
            <c:rich>
              <a:bodyPr rot="-5400000" vert="horz"/>
              <a:lstStyle/>
              <a:p>
                <a:pPr>
                  <a:defRPr sz="2400" b="0">
                    <a:latin typeface="Verdana" pitchFamily="34" charset="0"/>
                  </a:defRPr>
                </a:pPr>
                <a:r>
                  <a:rPr lang="en-US" sz="2400" b="0">
                    <a:latin typeface="Verdana" pitchFamily="34" charset="0"/>
                  </a:rPr>
                  <a:t>–Binding energy per nucleon/MeV</a:t>
                </a:r>
              </a:p>
            </c:rich>
          </c:tx>
          <c:layout/>
          <c:overlay val="0"/>
        </c:title>
        <c:numFmt formatCode="General" sourceLinked="1"/>
        <c:majorTickMark val="out"/>
        <c:minorTickMark val="none"/>
        <c:tickLblPos val="nextTo"/>
        <c:spPr>
          <a:ln w="25400"/>
        </c:spPr>
        <c:txPr>
          <a:bodyPr/>
          <a:lstStyle/>
          <a:p>
            <a:pPr>
              <a:defRPr sz="2000" baseline="0">
                <a:latin typeface="Verdana" pitchFamily="34" charset="0"/>
              </a:defRPr>
            </a:pPr>
            <a:endParaRPr lang="en-US"/>
          </a:p>
        </c:txPr>
        <c:crossAx val="215712600"/>
        <c:crosses val="autoZero"/>
        <c:crossBetween val="midCat"/>
      </c:valAx>
      <c:valAx>
        <c:axId val="218908848"/>
        <c:scaling>
          <c:orientation val="minMax"/>
        </c:scaling>
        <c:delete val="1"/>
        <c:axPos val="r"/>
        <c:numFmt formatCode="General" sourceLinked="1"/>
        <c:majorTickMark val="out"/>
        <c:minorTickMark val="none"/>
        <c:tickLblPos val="none"/>
        <c:crossAx val="218909240"/>
        <c:crosses val="max"/>
        <c:crossBetween val="between"/>
      </c:valAx>
      <c:catAx>
        <c:axId val="218909240"/>
        <c:scaling>
          <c:orientation val="minMax"/>
        </c:scaling>
        <c:delete val="1"/>
        <c:axPos val="t"/>
        <c:numFmt formatCode="General" sourceLinked="1"/>
        <c:majorTickMark val="out"/>
        <c:minorTickMark val="none"/>
        <c:tickLblPos val="none"/>
        <c:crossAx val="218908848"/>
        <c:crosses val="max"/>
        <c:auto val="1"/>
        <c:lblAlgn val="ctr"/>
        <c:lblOffset val="100"/>
        <c:noMultiLvlLbl val="0"/>
      </c:catAx>
    </c:plotArea>
    <c:plotVisOnly val="1"/>
    <c:dispBlanksAs val="gap"/>
    <c:showDLblsOverMax val="0"/>
  </c:chart>
  <c:spPr>
    <a:solidFill>
      <a:sysClr val="window" lastClr="FFFFFF">
        <a:alpha val="0"/>
      </a:sysClr>
    </a:solidFill>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sz="2400"/>
            </a:pPr>
            <a:r>
              <a:rPr lang="en-US" sz="2400" b="0" i="0" u="none" strike="noStrike" baseline="0"/>
              <a:t>Abundance of the Elements:</a:t>
            </a:r>
          </a:p>
          <a:p>
            <a:pPr algn="r">
              <a:defRPr sz="2400"/>
            </a:pPr>
            <a:r>
              <a:rPr lang="en-US" sz="2400" b="0" i="0" u="none" strike="noStrike" baseline="0"/>
              <a:t>the </a:t>
            </a:r>
            <a:r>
              <a:rPr lang="en-US" sz="2400"/>
              <a:t>Earth's Crust</a:t>
            </a:r>
          </a:p>
        </c:rich>
      </c:tx>
      <c:layout>
        <c:manualLayout>
          <c:xMode val="edge"/>
          <c:yMode val="edge"/>
          <c:x val="0.45255890865204546"/>
          <c:y val="2.5696176564886011E-2"/>
        </c:manualLayout>
      </c:layout>
      <c:overlay val="1"/>
    </c:title>
    <c:autoTitleDeleted val="0"/>
    <c:plotArea>
      <c:layout/>
      <c:scatterChart>
        <c:scatterStyle val="lineMarker"/>
        <c:varyColors val="0"/>
        <c:ser>
          <c:idx val="0"/>
          <c:order val="0"/>
          <c:marker>
            <c:spPr>
              <a:solidFill>
                <a:prstClr val="white"/>
              </a:solidFill>
            </c:spPr>
          </c:marker>
          <c:dPt>
            <c:idx val="36"/>
            <c:marker>
              <c:spPr>
                <a:solidFill>
                  <a:schemeClr val="accent6">
                    <a:lumMod val="75000"/>
                  </a:schemeClr>
                </a:solidFill>
              </c:spPr>
            </c:marker>
            <c:bubble3D val="0"/>
          </c:dPt>
          <c:dPt>
            <c:idx val="37"/>
            <c:marker>
              <c:spPr>
                <a:solidFill>
                  <a:schemeClr val="accent6">
                    <a:lumMod val="75000"/>
                  </a:schemeClr>
                </a:solidFill>
              </c:spPr>
            </c:marker>
            <c:bubble3D val="0"/>
          </c:dPt>
          <c:dPt>
            <c:idx val="38"/>
            <c:marker>
              <c:spPr>
                <a:solidFill>
                  <a:schemeClr val="accent6">
                    <a:lumMod val="75000"/>
                  </a:schemeClr>
                </a:solidFill>
              </c:spPr>
            </c:marker>
            <c:bubble3D val="0"/>
          </c:dPt>
          <c:dLbls>
            <c:dLbl>
              <c:idx val="2"/>
              <c:layout/>
              <c:dLblPos val="t"/>
              <c:showLegendKey val="0"/>
              <c:showVal val="0"/>
              <c:showCatName val="1"/>
              <c:showSerName val="0"/>
              <c:showPercent val="0"/>
              <c:showBubbleSize val="0"/>
              <c:extLst>
                <c:ext xmlns:c15="http://schemas.microsoft.com/office/drawing/2012/chart" uri="{CE6537A1-D6FC-4f65-9D91-7224C49458BB}">
                  <c15:layout/>
                </c:ext>
              </c:extLst>
            </c:dLbl>
            <c:dLbl>
              <c:idx val="3"/>
              <c:layout/>
              <c:dLblPos val="b"/>
              <c:showLegendKey val="0"/>
              <c:showVal val="0"/>
              <c:showCatName val="1"/>
              <c:showSerName val="0"/>
              <c:showPercent val="0"/>
              <c:showBubbleSize val="0"/>
              <c:extLst>
                <c:ext xmlns:c15="http://schemas.microsoft.com/office/drawing/2012/chart" uri="{CE6537A1-D6FC-4f65-9D91-7224C49458BB}">
                  <c15:layout/>
                </c:ext>
              </c:extLst>
            </c:dLbl>
            <c:dLbl>
              <c:idx val="4"/>
              <c:layout/>
              <c:dLblPos val="t"/>
              <c:showLegendKey val="0"/>
              <c:showVal val="0"/>
              <c:showCatName val="1"/>
              <c:showSerName val="0"/>
              <c:showPercent val="0"/>
              <c:showBubbleSize val="0"/>
              <c:extLst>
                <c:ext xmlns:c15="http://schemas.microsoft.com/office/drawing/2012/chart" uri="{CE6537A1-D6FC-4f65-9D91-7224C49458BB}">
                  <c15:layout/>
                </c:ext>
              </c:extLst>
            </c:dLbl>
            <c:dLbl>
              <c:idx val="5"/>
              <c:layout/>
              <c:dLblPos val="t"/>
              <c:showLegendKey val="0"/>
              <c:showVal val="0"/>
              <c:showCatName val="1"/>
              <c:showSerName val="0"/>
              <c:showPercent val="0"/>
              <c:showBubbleSize val="0"/>
              <c:extLst>
                <c:ext xmlns:c15="http://schemas.microsoft.com/office/drawing/2012/chart" uri="{CE6537A1-D6FC-4f65-9D91-7224C49458BB}">
                  <c15:layout/>
                </c:ext>
              </c:extLst>
            </c:dLbl>
            <c:dLbl>
              <c:idx val="6"/>
              <c:layout/>
              <c:dLblPos val="b"/>
              <c:showLegendKey val="0"/>
              <c:showVal val="0"/>
              <c:showCatName val="1"/>
              <c:showSerName val="0"/>
              <c:showPercent val="0"/>
              <c:showBubbleSize val="0"/>
              <c:extLst>
                <c:ext xmlns:c15="http://schemas.microsoft.com/office/drawing/2012/chart" uri="{CE6537A1-D6FC-4f65-9D91-7224C49458BB}">
                  <c15:layout/>
                </c:ext>
              </c:extLst>
            </c:dLbl>
            <c:dLbl>
              <c:idx val="7"/>
              <c:layout/>
              <c:dLblPos val="t"/>
              <c:showLegendKey val="0"/>
              <c:showVal val="0"/>
              <c:showCatName val="1"/>
              <c:showSerName val="0"/>
              <c:showPercent val="0"/>
              <c:showBubbleSize val="0"/>
              <c:extLst>
                <c:ext xmlns:c15="http://schemas.microsoft.com/office/drawing/2012/chart" uri="{CE6537A1-D6FC-4f65-9D91-7224C49458BB}">
                  <c15:layout/>
                </c:ext>
              </c:extLst>
            </c:dLbl>
            <c:dLbl>
              <c:idx val="8"/>
              <c:layout/>
              <c:dLblPos val="b"/>
              <c:showLegendKey val="0"/>
              <c:showVal val="0"/>
              <c:showCatName val="1"/>
              <c:showSerName val="0"/>
              <c:showPercent val="0"/>
              <c:showBubbleSize val="0"/>
              <c:extLst>
                <c:ext xmlns:c15="http://schemas.microsoft.com/office/drawing/2012/chart" uri="{CE6537A1-D6FC-4f65-9D91-7224C49458BB}">
                  <c15:layout/>
                </c:ext>
              </c:extLst>
            </c:dLbl>
            <c:dLbl>
              <c:idx val="9"/>
              <c:layout/>
              <c:dLblPos val="b"/>
              <c:showLegendKey val="0"/>
              <c:showVal val="0"/>
              <c:showCatName val="1"/>
              <c:showSerName val="0"/>
              <c:showPercent val="0"/>
              <c:showBubbleSize val="0"/>
              <c:extLst>
                <c:ext xmlns:c15="http://schemas.microsoft.com/office/drawing/2012/chart" uri="{CE6537A1-D6FC-4f65-9D91-7224C49458BB}">
                  <c15:layout/>
                </c:ext>
              </c:extLst>
            </c:dLbl>
            <c:dLbl>
              <c:idx val="10"/>
              <c:layout/>
              <c:dLblPos val="b"/>
              <c:showLegendKey val="0"/>
              <c:showVal val="0"/>
              <c:showCatName val="1"/>
              <c:showSerName val="0"/>
              <c:showPercent val="0"/>
              <c:showBubbleSize val="0"/>
              <c:extLst>
                <c:ext xmlns:c15="http://schemas.microsoft.com/office/drawing/2012/chart" uri="{CE6537A1-D6FC-4f65-9D91-7224C49458BB}">
                  <c15:layout/>
                </c:ext>
              </c:extLst>
            </c:dLbl>
            <c:dLbl>
              <c:idx val="11"/>
              <c:layout/>
              <c:dLblPos val="t"/>
              <c:showLegendKey val="0"/>
              <c:showVal val="0"/>
              <c:showCatName val="1"/>
              <c:showSerName val="0"/>
              <c:showPercent val="0"/>
              <c:showBubbleSize val="0"/>
              <c:extLst>
                <c:ext xmlns:c15="http://schemas.microsoft.com/office/drawing/2012/chart" uri="{CE6537A1-D6FC-4f65-9D91-7224C49458BB}">
                  <c15:layout/>
                </c:ext>
              </c:extLst>
            </c:dLbl>
            <c:dLbl>
              <c:idx val="12"/>
              <c:layout/>
              <c:dLblPos val="b"/>
              <c:showLegendKey val="0"/>
              <c:showVal val="0"/>
              <c:showCatName val="1"/>
              <c:showSerName val="0"/>
              <c:showPercent val="0"/>
              <c:showBubbleSize val="0"/>
              <c:extLst>
                <c:ext xmlns:c15="http://schemas.microsoft.com/office/drawing/2012/chart" uri="{CE6537A1-D6FC-4f65-9D91-7224C49458BB}">
                  <c15:layout/>
                </c:ext>
              </c:extLst>
            </c:dLbl>
            <c:dLbl>
              <c:idx val="13"/>
              <c:layout/>
              <c:dLblPos val="t"/>
              <c:showLegendKey val="0"/>
              <c:showVal val="0"/>
              <c:showCatName val="1"/>
              <c:showSerName val="0"/>
              <c:showPercent val="0"/>
              <c:showBubbleSize val="0"/>
              <c:extLst>
                <c:ext xmlns:c15="http://schemas.microsoft.com/office/drawing/2012/chart" uri="{CE6537A1-D6FC-4f65-9D91-7224C49458BB}">
                  <c15:layout/>
                </c:ext>
              </c:extLst>
            </c:dLbl>
            <c:dLbl>
              <c:idx val="14"/>
              <c:layout/>
              <c:dLblPos val="t"/>
              <c:showLegendKey val="0"/>
              <c:showVal val="0"/>
              <c:showCatName val="1"/>
              <c:showSerName val="0"/>
              <c:showPercent val="0"/>
              <c:showBubbleSize val="0"/>
              <c:extLst>
                <c:ext xmlns:c15="http://schemas.microsoft.com/office/drawing/2012/chart" uri="{CE6537A1-D6FC-4f65-9D91-7224C49458BB}">
                  <c15:layout/>
                </c:ext>
              </c:extLst>
            </c:dLbl>
            <c:dLbl>
              <c:idx val="15"/>
              <c:layout/>
              <c:dLblPos val="b"/>
              <c:showLegendKey val="0"/>
              <c:showVal val="0"/>
              <c:showCatName val="1"/>
              <c:showSerName val="0"/>
              <c:showPercent val="0"/>
              <c:showBubbleSize val="0"/>
              <c:extLst>
                <c:ext xmlns:c15="http://schemas.microsoft.com/office/drawing/2012/chart" uri="{CE6537A1-D6FC-4f65-9D91-7224C49458BB}">
                  <c15:layout/>
                </c:ext>
              </c:extLst>
            </c:dLbl>
            <c:dLbl>
              <c:idx val="16"/>
              <c:layout/>
              <c:dLblPos val="t"/>
              <c:showLegendKey val="0"/>
              <c:showVal val="0"/>
              <c:showCatName val="1"/>
              <c:showSerName val="0"/>
              <c:showPercent val="0"/>
              <c:showBubbleSize val="0"/>
              <c:extLst>
                <c:ext xmlns:c15="http://schemas.microsoft.com/office/drawing/2012/chart" uri="{CE6537A1-D6FC-4f65-9D91-7224C49458BB}">
                  <c15:layout/>
                </c:ext>
              </c:extLst>
            </c:dLbl>
            <c:dLbl>
              <c:idx val="17"/>
              <c:layout/>
              <c:dLblPos val="b"/>
              <c:showLegendKey val="0"/>
              <c:showVal val="0"/>
              <c:showCatName val="1"/>
              <c:showSerName val="0"/>
              <c:showPercent val="0"/>
              <c:showBubbleSize val="0"/>
              <c:extLst>
                <c:ext xmlns:c15="http://schemas.microsoft.com/office/drawing/2012/chart" uri="{CE6537A1-D6FC-4f65-9D91-7224C49458BB}">
                  <c15:layout/>
                </c:ext>
              </c:extLst>
            </c:dLbl>
            <c:dLbl>
              <c:idx val="18"/>
              <c:layout/>
              <c:dLblPos val="t"/>
              <c:showLegendKey val="0"/>
              <c:showVal val="0"/>
              <c:showCatName val="1"/>
              <c:showSerName val="0"/>
              <c:showPercent val="0"/>
              <c:showBubbleSize val="0"/>
              <c:extLst>
                <c:ext xmlns:c15="http://schemas.microsoft.com/office/drawing/2012/chart" uri="{CE6537A1-D6FC-4f65-9D91-7224C49458BB}">
                  <c15:layout/>
                </c:ext>
              </c:extLst>
            </c:dLbl>
            <c:dLbl>
              <c:idx val="19"/>
              <c:layout/>
              <c:dLblPos val="t"/>
              <c:showLegendKey val="0"/>
              <c:showVal val="0"/>
              <c:showCatName val="1"/>
              <c:showSerName val="0"/>
              <c:showPercent val="0"/>
              <c:showBubbleSize val="0"/>
              <c:extLst>
                <c:ext xmlns:c15="http://schemas.microsoft.com/office/drawing/2012/chart" uri="{CE6537A1-D6FC-4f65-9D91-7224C49458BB}">
                  <c15:layout/>
                </c:ext>
              </c:extLst>
            </c:dLbl>
            <c:dLbl>
              <c:idx val="20"/>
              <c:layout/>
              <c:dLblPos val="b"/>
              <c:showLegendKey val="0"/>
              <c:showVal val="0"/>
              <c:showCatName val="1"/>
              <c:showSerName val="0"/>
              <c:showPercent val="0"/>
              <c:showBubbleSize val="0"/>
              <c:extLst>
                <c:ext xmlns:c15="http://schemas.microsoft.com/office/drawing/2012/chart" uri="{CE6537A1-D6FC-4f65-9D91-7224C49458BB}">
                  <c15:layout/>
                </c:ext>
              </c:extLst>
            </c:dLbl>
            <c:dLbl>
              <c:idx val="21"/>
              <c:layout/>
              <c:dLblPos val="t"/>
              <c:showLegendKey val="0"/>
              <c:showVal val="0"/>
              <c:showCatName val="1"/>
              <c:showSerName val="0"/>
              <c:showPercent val="0"/>
              <c:showBubbleSize val="0"/>
              <c:extLst>
                <c:ext xmlns:c15="http://schemas.microsoft.com/office/drawing/2012/chart" uri="{CE6537A1-D6FC-4f65-9D91-7224C49458BB}">
                  <c15:layout/>
                </c:ext>
              </c:extLst>
            </c:dLbl>
            <c:dLbl>
              <c:idx val="22"/>
              <c:layout/>
              <c:dLblPos val="t"/>
              <c:showLegendKey val="0"/>
              <c:showVal val="0"/>
              <c:showCatName val="1"/>
              <c:showSerName val="0"/>
              <c:showPercent val="0"/>
              <c:showBubbleSize val="0"/>
              <c:extLst>
                <c:ext xmlns:c15="http://schemas.microsoft.com/office/drawing/2012/chart" uri="{CE6537A1-D6FC-4f65-9D91-7224C49458BB}">
                  <c15:layout/>
                </c:ext>
              </c:extLst>
            </c:dLbl>
            <c:dLbl>
              <c:idx val="23"/>
              <c:layout/>
              <c:dLblPos val="b"/>
              <c:showLegendKey val="0"/>
              <c:showVal val="0"/>
              <c:showCatName val="1"/>
              <c:showSerName val="0"/>
              <c:showPercent val="0"/>
              <c:showBubbleSize val="0"/>
              <c:extLst>
                <c:ext xmlns:c15="http://schemas.microsoft.com/office/drawing/2012/chart" uri="{CE6537A1-D6FC-4f65-9D91-7224C49458BB}">
                  <c15:layout/>
                </c:ext>
              </c:extLst>
            </c:dLbl>
            <c:dLbl>
              <c:idx val="24"/>
              <c:layout/>
              <c:dLblPos val="t"/>
              <c:showLegendKey val="0"/>
              <c:showVal val="0"/>
              <c:showCatName val="1"/>
              <c:showSerName val="0"/>
              <c:showPercent val="0"/>
              <c:showBubbleSize val="0"/>
              <c:extLst>
                <c:ext xmlns:c15="http://schemas.microsoft.com/office/drawing/2012/chart" uri="{CE6537A1-D6FC-4f65-9D91-7224C49458BB}">
                  <c15:layout/>
                </c:ext>
              </c:extLst>
            </c:dLbl>
            <c:dLbl>
              <c:idx val="25"/>
              <c:layout/>
              <c:dLblPos val="t"/>
              <c:showLegendKey val="0"/>
              <c:showVal val="0"/>
              <c:showCatName val="1"/>
              <c:showSerName val="0"/>
              <c:showPercent val="0"/>
              <c:showBubbleSize val="0"/>
              <c:extLst>
                <c:ext xmlns:c15="http://schemas.microsoft.com/office/drawing/2012/chart" uri="{CE6537A1-D6FC-4f65-9D91-7224C49458BB}">
                  <c15:layout/>
                </c:ext>
              </c:extLst>
            </c:dLbl>
            <c:dLbl>
              <c:idx val="26"/>
              <c:layout/>
              <c:dLblPos val="b"/>
              <c:showLegendKey val="0"/>
              <c:showVal val="0"/>
              <c:showCatName val="1"/>
              <c:showSerName val="0"/>
              <c:showPercent val="0"/>
              <c:showBubbleSize val="0"/>
              <c:extLst>
                <c:ext xmlns:c15="http://schemas.microsoft.com/office/drawing/2012/chart" uri="{CE6537A1-D6FC-4f65-9D91-7224C49458BB}">
                  <c15:layout/>
                </c:ext>
              </c:extLst>
            </c:dLbl>
            <c:dLbl>
              <c:idx val="27"/>
              <c:layout/>
              <c:dLblPos val="t"/>
              <c:showLegendKey val="0"/>
              <c:showVal val="0"/>
              <c:showCatName val="1"/>
              <c:showSerName val="0"/>
              <c:showPercent val="0"/>
              <c:showBubbleSize val="0"/>
              <c:extLst>
                <c:ext xmlns:c15="http://schemas.microsoft.com/office/drawing/2012/chart" uri="{CE6537A1-D6FC-4f65-9D91-7224C49458BB}">
                  <c15:layout/>
                </c:ext>
              </c:extLst>
            </c:dLbl>
            <c:dLbl>
              <c:idx val="28"/>
              <c:layout/>
              <c:dLblPos val="b"/>
              <c:showLegendKey val="0"/>
              <c:showVal val="0"/>
              <c:showCatName val="1"/>
              <c:showSerName val="0"/>
              <c:showPercent val="0"/>
              <c:showBubbleSize val="0"/>
              <c:extLst>
                <c:ext xmlns:c15="http://schemas.microsoft.com/office/drawing/2012/chart" uri="{CE6537A1-D6FC-4f65-9D91-7224C49458BB}">
                  <c15:layout/>
                </c:ext>
              </c:extLst>
            </c:dLbl>
            <c:dLbl>
              <c:idx val="29"/>
              <c:layout/>
              <c:dLblPos val="t"/>
              <c:showLegendKey val="0"/>
              <c:showVal val="0"/>
              <c:showCatName val="1"/>
              <c:showSerName val="0"/>
              <c:showPercent val="0"/>
              <c:showBubbleSize val="0"/>
              <c:extLst>
                <c:ext xmlns:c15="http://schemas.microsoft.com/office/drawing/2012/chart" uri="{CE6537A1-D6FC-4f65-9D91-7224C49458BB}">
                  <c15:layout/>
                </c:ext>
              </c:extLst>
            </c:dLbl>
            <c:dLbl>
              <c:idx val="30"/>
              <c:layout/>
              <c:dLblPos val="t"/>
              <c:showLegendKey val="0"/>
              <c:showVal val="0"/>
              <c:showCatName val="1"/>
              <c:showSerName val="0"/>
              <c:showPercent val="0"/>
              <c:showBubbleSize val="0"/>
              <c:extLst>
                <c:ext xmlns:c15="http://schemas.microsoft.com/office/drawing/2012/chart" uri="{CE6537A1-D6FC-4f65-9D91-7224C49458BB}">
                  <c15:layout/>
                </c:ext>
              </c:extLst>
            </c:dLbl>
            <c:dLbl>
              <c:idx val="31"/>
              <c:layout/>
              <c:dLblPos val="b"/>
              <c:showLegendKey val="0"/>
              <c:showVal val="0"/>
              <c:showCatName val="1"/>
              <c:showSerName val="0"/>
              <c:showPercent val="0"/>
              <c:showBubbleSize val="0"/>
              <c:extLst>
                <c:ext xmlns:c15="http://schemas.microsoft.com/office/drawing/2012/chart" uri="{CE6537A1-D6FC-4f65-9D91-7224C49458BB}">
                  <c15:layout/>
                </c:ext>
              </c:extLst>
            </c:dLbl>
            <c:dLbl>
              <c:idx val="32"/>
              <c:layout/>
              <c:dLblPos val="t"/>
              <c:showLegendKey val="0"/>
              <c:showVal val="0"/>
              <c:showCatName val="1"/>
              <c:showSerName val="0"/>
              <c:showPercent val="0"/>
              <c:showBubbleSize val="0"/>
              <c:extLst>
                <c:ext xmlns:c15="http://schemas.microsoft.com/office/drawing/2012/chart" uri="{CE6537A1-D6FC-4f65-9D91-7224C49458BB}">
                  <c15:layout/>
                </c:ext>
              </c:extLst>
            </c:dLbl>
            <c:dLbl>
              <c:idx val="33"/>
              <c:layout/>
              <c:dLblPos val="b"/>
              <c:showLegendKey val="0"/>
              <c:showVal val="0"/>
              <c:showCatName val="1"/>
              <c:showSerName val="0"/>
              <c:showPercent val="0"/>
              <c:showBubbleSize val="0"/>
              <c:extLst>
                <c:ext xmlns:c15="http://schemas.microsoft.com/office/drawing/2012/chart" uri="{CE6537A1-D6FC-4f65-9D91-7224C49458BB}">
                  <c15:layout/>
                </c:ext>
              </c:extLst>
            </c:dLbl>
            <c:dLbl>
              <c:idx val="34"/>
              <c:layout/>
              <c:dLblPos val="t"/>
              <c:showLegendKey val="0"/>
              <c:showVal val="0"/>
              <c:showCatName val="1"/>
              <c:showSerName val="0"/>
              <c:showPercent val="0"/>
              <c:showBubbleSize val="0"/>
              <c:extLst>
                <c:ext xmlns:c15="http://schemas.microsoft.com/office/drawing/2012/chart" uri="{CE6537A1-D6FC-4f65-9D91-7224C49458BB}">
                  <c15:layout/>
                </c:ext>
              </c:extLst>
            </c:dLbl>
            <c:dLbl>
              <c:idx val="35"/>
              <c:layout/>
              <c:dLblPos val="b"/>
              <c:showLegendKey val="0"/>
              <c:showVal val="0"/>
              <c:showCatName val="1"/>
              <c:showSerName val="0"/>
              <c:showPercent val="0"/>
              <c:showBubbleSize val="0"/>
              <c:extLst>
                <c:ext xmlns:c15="http://schemas.microsoft.com/office/drawing/2012/chart" uri="{CE6537A1-D6FC-4f65-9D91-7224C49458BB}">
                  <c15:layout/>
                </c:ext>
              </c:extLst>
            </c:dLbl>
            <c:dLbl>
              <c:idx val="36"/>
              <c:layout/>
              <c:dLblPos val="t"/>
              <c:showLegendKey val="0"/>
              <c:showVal val="0"/>
              <c:showCatName val="1"/>
              <c:showSerName val="0"/>
              <c:showPercent val="0"/>
              <c:showBubbleSize val="0"/>
              <c:extLst>
                <c:ext xmlns:c15="http://schemas.microsoft.com/office/drawing/2012/chart" uri="{CE6537A1-D6FC-4f65-9D91-7224C49458BB}">
                  <c15:layout/>
                </c:ext>
              </c:extLst>
            </c:dLbl>
            <c:dLbl>
              <c:idx val="37"/>
              <c:layout/>
              <c:dLblPos val="t"/>
              <c:showLegendKey val="0"/>
              <c:showVal val="0"/>
              <c:showCatName val="1"/>
              <c:showSerName val="0"/>
              <c:showPercent val="0"/>
              <c:showBubbleSize val="0"/>
              <c:extLst>
                <c:ext xmlns:c15="http://schemas.microsoft.com/office/drawing/2012/chart" uri="{CE6537A1-D6FC-4f65-9D91-7224C49458BB}">
                  <c15:layout/>
                </c:ext>
              </c:extLst>
            </c:dLbl>
            <c:dLbl>
              <c:idx val="38"/>
              <c:layout/>
              <c:dLblPos val="b"/>
              <c:showLegendKey val="0"/>
              <c:showVal val="0"/>
              <c:showCatName val="1"/>
              <c:showSerName val="0"/>
              <c:showPercent val="0"/>
              <c:showBubbleSize val="0"/>
              <c:extLst>
                <c:ext xmlns:c15="http://schemas.microsoft.com/office/drawing/2012/chart" uri="{CE6537A1-D6FC-4f65-9D91-7224C49458BB}">
                  <c15:layout/>
                </c:ext>
              </c:extLst>
            </c:dLbl>
            <c:dLbl>
              <c:idx val="39"/>
              <c:layout/>
              <c:dLblPos val="t"/>
              <c:showLegendKey val="0"/>
              <c:showVal val="0"/>
              <c:showCatName val="1"/>
              <c:showSerName val="0"/>
              <c:showPercent val="0"/>
              <c:showBubbleSize val="0"/>
              <c:extLst>
                <c:ext xmlns:c15="http://schemas.microsoft.com/office/drawing/2012/chart" uri="{CE6537A1-D6FC-4f65-9D91-7224C49458BB}">
                  <c15:layout/>
                </c:ext>
              </c:extLst>
            </c:dLbl>
            <c:dLbl>
              <c:idx val="40"/>
              <c:layout/>
              <c:dLblPos val="t"/>
              <c:showLegendKey val="0"/>
              <c:showVal val="0"/>
              <c:showCatName val="1"/>
              <c:showSerName val="0"/>
              <c:showPercent val="0"/>
              <c:showBubbleSize val="0"/>
              <c:extLst>
                <c:ext xmlns:c15="http://schemas.microsoft.com/office/drawing/2012/chart" uri="{CE6537A1-D6FC-4f65-9D91-7224C49458BB}">
                  <c15:layout/>
                </c:ext>
              </c:extLst>
            </c:dLbl>
            <c:dLbl>
              <c:idx val="41"/>
              <c:layout/>
              <c:dLblPos val="b"/>
              <c:showLegendKey val="0"/>
              <c:showVal val="0"/>
              <c:showCatName val="1"/>
              <c:showSerName val="0"/>
              <c:showPercent val="0"/>
              <c:showBubbleSize val="0"/>
              <c:extLst>
                <c:ext xmlns:c15="http://schemas.microsoft.com/office/drawing/2012/chart" uri="{CE6537A1-D6FC-4f65-9D91-7224C49458BB}">
                  <c15:layout/>
                </c:ext>
              </c:extLst>
            </c:dLbl>
            <c:dLbl>
              <c:idx val="43"/>
              <c:layout/>
              <c:dLblPos val="l"/>
              <c:showLegendKey val="0"/>
              <c:showVal val="0"/>
              <c:showCatName val="1"/>
              <c:showSerName val="0"/>
              <c:showPercent val="0"/>
              <c:showBubbleSize val="0"/>
              <c:extLst>
                <c:ext xmlns:c15="http://schemas.microsoft.com/office/drawing/2012/chart" uri="{CE6537A1-D6FC-4f65-9D91-7224C49458BB}">
                  <c15:layout/>
                </c:ext>
              </c:extLst>
            </c:dLbl>
            <c:dLbl>
              <c:idx val="44"/>
              <c:layout/>
              <c:dLblPos val="b"/>
              <c:showLegendKey val="0"/>
              <c:showVal val="0"/>
              <c:showCatName val="1"/>
              <c:showSerName val="0"/>
              <c:showPercent val="0"/>
              <c:showBubbleSize val="0"/>
              <c:extLst>
                <c:ext xmlns:c15="http://schemas.microsoft.com/office/drawing/2012/chart" uri="{CE6537A1-D6FC-4f65-9D91-7224C49458BB}">
                  <c15:layout/>
                </c:ext>
              </c:extLst>
            </c:dLbl>
            <c:dLbl>
              <c:idx val="45"/>
              <c:layout>
                <c:manualLayout>
                  <c:x val="-3.539822643426821E-2"/>
                  <c:y val="-2.150537634408603E-2"/>
                </c:manualLayout>
              </c:layout>
              <c:dLblPos val="r"/>
              <c:showLegendKey val="0"/>
              <c:showVal val="0"/>
              <c:showCatName val="1"/>
              <c:showSerName val="0"/>
              <c:showPercent val="0"/>
              <c:showBubbleSize val="0"/>
              <c:extLst>
                <c:ext xmlns:c15="http://schemas.microsoft.com/office/drawing/2012/chart" uri="{CE6537A1-D6FC-4f65-9D91-7224C49458BB}">
                  <c15:layout/>
                </c:ext>
              </c:extLst>
            </c:dLbl>
            <c:dLbl>
              <c:idx val="46"/>
              <c:layout/>
              <c:dLblPos val="t"/>
              <c:showLegendKey val="0"/>
              <c:showVal val="0"/>
              <c:showCatName val="1"/>
              <c:showSerName val="0"/>
              <c:showPercent val="0"/>
              <c:showBubbleSize val="0"/>
              <c:extLst>
                <c:ext xmlns:c15="http://schemas.microsoft.com/office/drawing/2012/chart" uri="{CE6537A1-D6FC-4f65-9D91-7224C49458BB}">
                  <c15:layout/>
                </c:ext>
              </c:extLst>
            </c:dLbl>
            <c:dLbl>
              <c:idx val="47"/>
              <c:layout/>
              <c:dLblPos val="t"/>
              <c:showLegendKey val="0"/>
              <c:showVal val="0"/>
              <c:showCatName val="1"/>
              <c:showSerName val="0"/>
              <c:showPercent val="0"/>
              <c:showBubbleSize val="0"/>
              <c:extLst>
                <c:ext xmlns:c15="http://schemas.microsoft.com/office/drawing/2012/chart" uri="{CE6537A1-D6FC-4f65-9D91-7224C49458BB}">
                  <c15:layout/>
                </c:ext>
              </c:extLst>
            </c:dLbl>
            <c:dLbl>
              <c:idx val="48"/>
              <c:layout/>
              <c:dLblPos val="b"/>
              <c:showLegendKey val="0"/>
              <c:showVal val="0"/>
              <c:showCatName val="1"/>
              <c:showSerName val="0"/>
              <c:showPercent val="0"/>
              <c:showBubbleSize val="0"/>
              <c:extLst>
                <c:ext xmlns:c15="http://schemas.microsoft.com/office/drawing/2012/chart" uri="{CE6537A1-D6FC-4f65-9D91-7224C49458BB}">
                  <c15:layout/>
                </c:ext>
              </c:extLst>
            </c:dLbl>
            <c:dLbl>
              <c:idx val="49"/>
              <c:layout/>
              <c:dLblPos val="t"/>
              <c:showLegendKey val="0"/>
              <c:showVal val="0"/>
              <c:showCatName val="1"/>
              <c:showSerName val="0"/>
              <c:showPercent val="0"/>
              <c:showBubbleSize val="0"/>
              <c:extLst>
                <c:ext xmlns:c15="http://schemas.microsoft.com/office/drawing/2012/chart" uri="{CE6537A1-D6FC-4f65-9D91-7224C49458BB}">
                  <c15:layout/>
                </c:ext>
              </c:extLst>
            </c:dLbl>
            <c:dLbl>
              <c:idx val="50"/>
              <c:layout/>
              <c:dLblPos val="t"/>
              <c:showLegendKey val="0"/>
              <c:showVal val="0"/>
              <c:showCatName val="1"/>
              <c:showSerName val="0"/>
              <c:showPercent val="0"/>
              <c:showBubbleSize val="0"/>
              <c:extLst>
                <c:ext xmlns:c15="http://schemas.microsoft.com/office/drawing/2012/chart" uri="{CE6537A1-D6FC-4f65-9D91-7224C49458BB}">
                  <c15:layout/>
                </c:ext>
              </c:extLst>
            </c:dLbl>
            <c:dLbl>
              <c:idx val="51"/>
              <c:layout/>
              <c:dLblPos val="b"/>
              <c:showLegendKey val="0"/>
              <c:showVal val="0"/>
              <c:showCatName val="1"/>
              <c:showSerName val="0"/>
              <c:showPercent val="0"/>
              <c:showBubbleSize val="0"/>
              <c:extLst>
                <c:ext xmlns:c15="http://schemas.microsoft.com/office/drawing/2012/chart" uri="{CE6537A1-D6FC-4f65-9D91-7224C49458BB}">
                  <c15:layout/>
                </c:ext>
              </c:extLst>
            </c:dLbl>
            <c:dLbl>
              <c:idx val="52"/>
              <c:layout/>
              <c:dLblPos val="t"/>
              <c:showLegendKey val="0"/>
              <c:showVal val="0"/>
              <c:showCatName val="1"/>
              <c:showSerName val="0"/>
              <c:showPercent val="0"/>
              <c:showBubbleSize val="0"/>
              <c:extLst>
                <c:ext xmlns:c15="http://schemas.microsoft.com/office/drawing/2012/chart" uri="{CE6537A1-D6FC-4f65-9D91-7224C49458BB}">
                  <c15:layout/>
                </c:ext>
              </c:extLst>
            </c:dLbl>
            <c:dLbl>
              <c:idx val="53"/>
              <c:layout/>
              <c:dLblPos val="b"/>
              <c:showLegendKey val="0"/>
              <c:showVal val="0"/>
              <c:showCatName val="1"/>
              <c:showSerName val="0"/>
              <c:showPercent val="0"/>
              <c:showBubbleSize val="0"/>
              <c:extLst>
                <c:ext xmlns:c15="http://schemas.microsoft.com/office/drawing/2012/chart" uri="{CE6537A1-D6FC-4f65-9D91-7224C49458BB}">
                  <c15:layout/>
                </c:ext>
              </c:extLst>
            </c:dLbl>
            <c:dLbl>
              <c:idx val="54"/>
              <c:layout/>
              <c:dLblPos val="t"/>
              <c:showLegendKey val="0"/>
              <c:showVal val="0"/>
              <c:showCatName val="1"/>
              <c:showSerName val="0"/>
              <c:showPercent val="0"/>
              <c:showBubbleSize val="0"/>
              <c:extLst>
                <c:ext xmlns:c15="http://schemas.microsoft.com/office/drawing/2012/chart" uri="{CE6537A1-D6FC-4f65-9D91-7224C49458BB}">
                  <c15:layout/>
                </c:ext>
              </c:extLst>
            </c:dLbl>
            <c:dLbl>
              <c:idx val="55"/>
              <c:layout/>
              <c:dLblPos val="t"/>
              <c:showLegendKey val="0"/>
              <c:showVal val="0"/>
              <c:showCatName val="1"/>
              <c:showSerName val="0"/>
              <c:showPercent val="0"/>
              <c:showBubbleSize val="0"/>
              <c:extLst>
                <c:ext xmlns:c15="http://schemas.microsoft.com/office/drawing/2012/chart" uri="{CE6537A1-D6FC-4f65-9D91-7224C49458BB}">
                  <c15:layout/>
                </c:ext>
              </c:extLst>
            </c:dLbl>
            <c:dLbl>
              <c:idx val="56"/>
              <c:layout/>
              <c:dLblPos val="b"/>
              <c:showLegendKey val="0"/>
              <c:showVal val="0"/>
              <c:showCatName val="1"/>
              <c:showSerName val="0"/>
              <c:showPercent val="0"/>
              <c:showBubbleSize val="0"/>
              <c:extLst>
                <c:ext xmlns:c15="http://schemas.microsoft.com/office/drawing/2012/chart" uri="{CE6537A1-D6FC-4f65-9D91-7224C49458BB}">
                  <c15:layout/>
                </c:ext>
              </c:extLst>
            </c:dLbl>
            <c:dLbl>
              <c:idx val="57"/>
              <c:layout/>
              <c:dLblPos val="t"/>
              <c:showLegendKey val="0"/>
              <c:showVal val="0"/>
              <c:showCatName val="1"/>
              <c:showSerName val="0"/>
              <c:showPercent val="0"/>
              <c:showBubbleSize val="0"/>
              <c:extLst>
                <c:ext xmlns:c15="http://schemas.microsoft.com/office/drawing/2012/chart" uri="{CE6537A1-D6FC-4f65-9D91-7224C49458BB}">
                  <c15:layout/>
                </c:ext>
              </c:extLst>
            </c:dLbl>
            <c:dLbl>
              <c:idx val="58"/>
              <c:layout/>
              <c:dLblPos val="b"/>
              <c:showLegendKey val="0"/>
              <c:showVal val="0"/>
              <c:showCatName val="1"/>
              <c:showSerName val="0"/>
              <c:showPercent val="0"/>
              <c:showBubbleSize val="0"/>
              <c:extLst>
                <c:ext xmlns:c15="http://schemas.microsoft.com/office/drawing/2012/chart" uri="{CE6537A1-D6FC-4f65-9D91-7224C49458BB}">
                  <c15:layout/>
                </c:ext>
              </c:extLst>
            </c:dLbl>
            <c:dLbl>
              <c:idx val="59"/>
              <c:layout/>
              <c:dLblPos val="t"/>
              <c:showLegendKey val="0"/>
              <c:showVal val="0"/>
              <c:showCatName val="1"/>
              <c:showSerName val="0"/>
              <c:showPercent val="0"/>
              <c:showBubbleSize val="0"/>
              <c:extLst>
                <c:ext xmlns:c15="http://schemas.microsoft.com/office/drawing/2012/chart" uri="{CE6537A1-D6FC-4f65-9D91-7224C49458BB}">
                  <c15:layout/>
                </c:ext>
              </c:extLst>
            </c:dLbl>
            <c:dLbl>
              <c:idx val="61"/>
              <c:layout/>
              <c:dLblPos val="t"/>
              <c:showLegendKey val="0"/>
              <c:showVal val="0"/>
              <c:showCatName val="1"/>
              <c:showSerName val="0"/>
              <c:showPercent val="0"/>
              <c:showBubbleSize val="0"/>
              <c:extLst>
                <c:ext xmlns:c15="http://schemas.microsoft.com/office/drawing/2012/chart" uri="{CE6537A1-D6FC-4f65-9D91-7224C49458BB}">
                  <c15:layout/>
                </c:ext>
              </c:extLst>
            </c:dLbl>
            <c:dLbl>
              <c:idx val="62"/>
              <c:layout/>
              <c:dLblPos val="b"/>
              <c:showLegendKey val="0"/>
              <c:showVal val="0"/>
              <c:showCatName val="1"/>
              <c:showSerName val="0"/>
              <c:showPercent val="0"/>
              <c:showBubbleSize val="0"/>
              <c:extLst>
                <c:ext xmlns:c15="http://schemas.microsoft.com/office/drawing/2012/chart" uri="{CE6537A1-D6FC-4f65-9D91-7224C49458BB}">
                  <c15:layout/>
                </c:ext>
              </c:extLst>
            </c:dLbl>
            <c:dLbl>
              <c:idx val="63"/>
              <c:layout/>
              <c:dLblPos val="t"/>
              <c:showLegendKey val="0"/>
              <c:showVal val="0"/>
              <c:showCatName val="1"/>
              <c:showSerName val="0"/>
              <c:showPercent val="0"/>
              <c:showBubbleSize val="0"/>
              <c:extLst>
                <c:ext xmlns:c15="http://schemas.microsoft.com/office/drawing/2012/chart" uri="{CE6537A1-D6FC-4f65-9D91-7224C49458BB}">
                  <c15:layout/>
                </c:ext>
              </c:extLst>
            </c:dLbl>
            <c:dLbl>
              <c:idx val="64"/>
              <c:layout/>
              <c:dLblPos val="b"/>
              <c:showLegendKey val="0"/>
              <c:showVal val="0"/>
              <c:showCatName val="1"/>
              <c:showSerName val="0"/>
              <c:showPercent val="0"/>
              <c:showBubbleSize val="0"/>
              <c:extLst>
                <c:ext xmlns:c15="http://schemas.microsoft.com/office/drawing/2012/chart" uri="{CE6537A1-D6FC-4f65-9D91-7224C49458BB}">
                  <c15:layout/>
                </c:ext>
              </c:extLst>
            </c:dLbl>
            <c:dLbl>
              <c:idx val="65"/>
              <c:layout/>
              <c:dLblPos val="t"/>
              <c:showLegendKey val="0"/>
              <c:showVal val="0"/>
              <c:showCatName val="1"/>
              <c:showSerName val="0"/>
              <c:showPercent val="0"/>
              <c:showBubbleSize val="0"/>
              <c:extLst>
                <c:ext xmlns:c15="http://schemas.microsoft.com/office/drawing/2012/chart" uri="{CE6537A1-D6FC-4f65-9D91-7224C49458BB}">
                  <c15:layout/>
                </c:ext>
              </c:extLst>
            </c:dLbl>
            <c:dLbl>
              <c:idx val="66"/>
              <c:layout/>
              <c:dLblPos val="b"/>
              <c:showLegendKey val="0"/>
              <c:showVal val="0"/>
              <c:showCatName val="1"/>
              <c:showSerName val="0"/>
              <c:showPercent val="0"/>
              <c:showBubbleSize val="0"/>
              <c:extLst>
                <c:ext xmlns:c15="http://schemas.microsoft.com/office/drawing/2012/chart" uri="{CE6537A1-D6FC-4f65-9D91-7224C49458BB}">
                  <c15:layout/>
                </c:ext>
              </c:extLst>
            </c:dLbl>
            <c:dLbl>
              <c:idx val="67"/>
              <c:layout/>
              <c:dLblPos val="t"/>
              <c:showLegendKey val="0"/>
              <c:showVal val="0"/>
              <c:showCatName val="1"/>
              <c:showSerName val="0"/>
              <c:showPercent val="0"/>
              <c:showBubbleSize val="0"/>
              <c:extLst>
                <c:ext xmlns:c15="http://schemas.microsoft.com/office/drawing/2012/chart" uri="{CE6537A1-D6FC-4f65-9D91-7224C49458BB}">
                  <c15:layout/>
                </c:ext>
              </c:extLst>
            </c:dLbl>
            <c:dLbl>
              <c:idx val="68"/>
              <c:layout/>
              <c:dLblPos val="b"/>
              <c:showLegendKey val="0"/>
              <c:showVal val="0"/>
              <c:showCatName val="1"/>
              <c:showSerName val="0"/>
              <c:showPercent val="0"/>
              <c:showBubbleSize val="0"/>
              <c:extLst>
                <c:ext xmlns:c15="http://schemas.microsoft.com/office/drawing/2012/chart" uri="{CE6537A1-D6FC-4f65-9D91-7224C49458BB}">
                  <c15:layout/>
                </c:ext>
              </c:extLst>
            </c:dLbl>
            <c:dLbl>
              <c:idx val="69"/>
              <c:layout/>
              <c:dLblPos val="t"/>
              <c:showLegendKey val="0"/>
              <c:showVal val="0"/>
              <c:showCatName val="1"/>
              <c:showSerName val="0"/>
              <c:showPercent val="0"/>
              <c:showBubbleSize val="0"/>
              <c:extLst>
                <c:ext xmlns:c15="http://schemas.microsoft.com/office/drawing/2012/chart" uri="{CE6537A1-D6FC-4f65-9D91-7224C49458BB}">
                  <c15:layout/>
                </c:ext>
              </c:extLst>
            </c:dLbl>
            <c:dLbl>
              <c:idx val="70"/>
              <c:layout/>
              <c:dLblPos val="b"/>
              <c:showLegendKey val="0"/>
              <c:showVal val="0"/>
              <c:showCatName val="1"/>
              <c:showSerName val="0"/>
              <c:showPercent val="0"/>
              <c:showBubbleSize val="0"/>
              <c:extLst>
                <c:ext xmlns:c15="http://schemas.microsoft.com/office/drawing/2012/chart" uri="{CE6537A1-D6FC-4f65-9D91-7224C49458BB}">
                  <c15:layout/>
                </c:ext>
              </c:extLst>
            </c:dLbl>
            <c:dLbl>
              <c:idx val="71"/>
              <c:layout/>
              <c:dLblPos val="t"/>
              <c:showLegendKey val="0"/>
              <c:showVal val="0"/>
              <c:showCatName val="1"/>
              <c:showSerName val="0"/>
              <c:showPercent val="0"/>
              <c:showBubbleSize val="0"/>
              <c:extLst>
                <c:ext xmlns:c15="http://schemas.microsoft.com/office/drawing/2012/chart" uri="{CE6537A1-D6FC-4f65-9D91-7224C49458BB}">
                  <c15:layout/>
                </c:ext>
              </c:extLst>
            </c:dLbl>
            <c:dLbl>
              <c:idx val="72"/>
              <c:layout/>
              <c:dLblPos val="b"/>
              <c:showLegendKey val="0"/>
              <c:showVal val="0"/>
              <c:showCatName val="1"/>
              <c:showSerName val="0"/>
              <c:showPercent val="0"/>
              <c:showBubbleSize val="0"/>
              <c:extLst>
                <c:ext xmlns:c15="http://schemas.microsoft.com/office/drawing/2012/chart" uri="{CE6537A1-D6FC-4f65-9D91-7224C49458BB}">
                  <c15:layout/>
                </c:ext>
              </c:extLst>
            </c:dLbl>
            <c:dLbl>
              <c:idx val="73"/>
              <c:layout/>
              <c:dLblPos val="t"/>
              <c:showLegendKey val="0"/>
              <c:showVal val="0"/>
              <c:showCatName val="1"/>
              <c:showSerName val="0"/>
              <c:showPercent val="0"/>
              <c:showBubbleSize val="0"/>
              <c:extLst>
                <c:ext xmlns:c15="http://schemas.microsoft.com/office/drawing/2012/chart" uri="{CE6537A1-D6FC-4f65-9D91-7224C49458BB}">
                  <c15:layout/>
                </c:ext>
              </c:extLst>
            </c:dLbl>
            <c:dLbl>
              <c:idx val="74"/>
              <c:layout/>
              <c:dLblPos val="b"/>
              <c:showLegendKey val="0"/>
              <c:showVal val="0"/>
              <c:showCatName val="1"/>
              <c:showSerName val="0"/>
              <c:showPercent val="0"/>
              <c:showBubbleSize val="0"/>
              <c:extLst>
                <c:ext xmlns:c15="http://schemas.microsoft.com/office/drawing/2012/chart" uri="{CE6537A1-D6FC-4f65-9D91-7224C49458BB}">
                  <c15:layout/>
                </c:ext>
              </c:extLst>
            </c:dLbl>
            <c:dLbl>
              <c:idx val="75"/>
              <c:layout/>
              <c:dLblPos val="l"/>
              <c:showLegendKey val="0"/>
              <c:showVal val="0"/>
              <c:showCatName val="1"/>
              <c:showSerName val="0"/>
              <c:showPercent val="0"/>
              <c:showBubbleSize val="0"/>
              <c:extLst>
                <c:ext xmlns:c15="http://schemas.microsoft.com/office/drawing/2012/chart" uri="{CE6537A1-D6FC-4f65-9D91-7224C49458BB}">
                  <c15:layout/>
                </c:ext>
              </c:extLst>
            </c:dLbl>
            <c:dLbl>
              <c:idx val="76"/>
              <c:layout>
                <c:manualLayout>
                  <c:x val="3.9331362704742735E-3"/>
                  <c:y val="-9.2165898617511521E-3"/>
                </c:manualLayout>
              </c:layout>
              <c:dLblPos val="b"/>
              <c:showLegendKey val="0"/>
              <c:showVal val="0"/>
              <c:showCatName val="1"/>
              <c:showSerName val="0"/>
              <c:showPercent val="0"/>
              <c:showBubbleSize val="0"/>
              <c:extLst>
                <c:ext xmlns:c15="http://schemas.microsoft.com/office/drawing/2012/chart" uri="{CE6537A1-D6FC-4f65-9D91-7224C49458BB}">
                  <c15:layout/>
                </c:ext>
              </c:extLst>
            </c:dLbl>
            <c:dLbl>
              <c:idx val="77"/>
              <c:layout>
                <c:manualLayout>
                  <c:x val="1.1799408811422643E-2"/>
                  <c:y val="-3.6866359447004615E-2"/>
                </c:manualLayout>
              </c:layout>
              <c:dLblPos val="l"/>
              <c:showLegendKey val="0"/>
              <c:showVal val="0"/>
              <c:showCatName val="1"/>
              <c:showSerName val="0"/>
              <c:showPercent val="0"/>
              <c:showBubbleSize val="0"/>
              <c:extLst>
                <c:ext xmlns:c15="http://schemas.microsoft.com/office/drawing/2012/chart" uri="{CE6537A1-D6FC-4f65-9D91-7224C49458BB}">
                  <c15:layout/>
                </c:ext>
              </c:extLst>
            </c:dLbl>
            <c:dLbl>
              <c:idx val="78"/>
              <c:layout>
                <c:manualLayout>
                  <c:x val="-9.1773179644399055E-3"/>
                  <c:y val="3.072196620583718E-2"/>
                </c:manualLayout>
              </c:layout>
              <c:dLblPos val="r"/>
              <c:showLegendKey val="0"/>
              <c:showVal val="0"/>
              <c:showCatName val="1"/>
              <c:showSerName val="0"/>
              <c:showPercent val="0"/>
              <c:showBubbleSize val="0"/>
              <c:extLst>
                <c:ext xmlns:c15="http://schemas.microsoft.com/office/drawing/2012/chart" uri="{CE6537A1-D6FC-4f65-9D91-7224C49458BB}">
                  <c15:layout/>
                </c:ext>
              </c:extLst>
            </c:dLbl>
            <c:dLbl>
              <c:idx val="79"/>
              <c:layout>
                <c:manualLayout>
                  <c:x val="-9.1773179644399055E-3"/>
                  <c:y val="1.8433179723502391E-2"/>
                </c:manualLayout>
              </c:layout>
              <c:dLblPos val="r"/>
              <c:showLegendKey val="0"/>
              <c:showVal val="0"/>
              <c:showCatName val="1"/>
              <c:showSerName val="0"/>
              <c:showPercent val="0"/>
              <c:showBubbleSize val="0"/>
              <c:extLst>
                <c:ext xmlns:c15="http://schemas.microsoft.com/office/drawing/2012/chart" uri="{CE6537A1-D6FC-4f65-9D91-7224C49458BB}">
                  <c15:layout/>
                </c:ext>
              </c:extLst>
            </c:dLbl>
            <c:dLbl>
              <c:idx val="80"/>
              <c:layout>
                <c:manualLayout>
                  <c:x val="-1.1799408811422761E-2"/>
                  <c:y val="2.4577572964669944E-2"/>
                </c:manualLayout>
              </c:layout>
              <c:dLblPos val="t"/>
              <c:showLegendKey val="0"/>
              <c:showVal val="0"/>
              <c:showCatName val="1"/>
              <c:showSerName val="0"/>
              <c:showPercent val="0"/>
              <c:showBubbleSize val="0"/>
              <c:extLst>
                <c:ext xmlns:c15="http://schemas.microsoft.com/office/drawing/2012/chart" uri="{CE6537A1-D6FC-4f65-9D91-7224C49458BB}">
                  <c15:layout/>
                </c:ext>
              </c:extLst>
            </c:dLbl>
            <c:dLbl>
              <c:idx val="81"/>
              <c:layout/>
              <c:dLblPos val="t"/>
              <c:showLegendKey val="0"/>
              <c:showVal val="0"/>
              <c:showCatName val="1"/>
              <c:showSerName val="0"/>
              <c:showPercent val="0"/>
              <c:showBubbleSize val="0"/>
              <c:extLst>
                <c:ext xmlns:c15="http://schemas.microsoft.com/office/drawing/2012/chart" uri="{CE6537A1-D6FC-4f65-9D91-7224C49458BB}">
                  <c15:layout/>
                </c:ext>
              </c:extLst>
            </c:dLbl>
            <c:dLbl>
              <c:idx val="87"/>
              <c:layout/>
              <c:dLblPos val="l"/>
              <c:showLegendKey val="0"/>
              <c:showVal val="0"/>
              <c:showCatName val="1"/>
              <c:showSerName val="0"/>
              <c:showPercent val="0"/>
              <c:showBubbleSize val="0"/>
              <c:extLst>
                <c:ext xmlns:c15="http://schemas.microsoft.com/office/drawing/2012/chart" uri="{CE6537A1-D6FC-4f65-9D91-7224C49458BB}">
                  <c15:layout/>
                </c:ext>
              </c:extLst>
            </c:dLbl>
            <c:dLbl>
              <c:idx val="89"/>
              <c:layout/>
              <c:dLblPos val="t"/>
              <c:showLegendKey val="0"/>
              <c:showVal val="0"/>
              <c:showCatName val="1"/>
              <c:showSerName val="0"/>
              <c:showPercent val="0"/>
              <c:showBubbleSize val="0"/>
              <c:extLst>
                <c:ext xmlns:c15="http://schemas.microsoft.com/office/drawing/2012/chart" uri="{CE6537A1-D6FC-4f65-9D91-7224C49458BB}">
                  <c15:layout/>
                </c:ext>
              </c:extLst>
            </c:dLbl>
            <c:dLbl>
              <c:idx val="90"/>
              <c:layout/>
              <c:dLblPos val="l"/>
              <c:showLegendKey val="0"/>
              <c:showVal val="0"/>
              <c:showCatName val="1"/>
              <c:showSerName val="0"/>
              <c:showPercent val="0"/>
              <c:showBubbleSize val="0"/>
              <c:extLst>
                <c:ext xmlns:c15="http://schemas.microsoft.com/office/drawing/2012/chart" uri="{CE6537A1-D6FC-4f65-9D91-7224C49458BB}">
                  <c15:layout/>
                </c:ext>
              </c:extLst>
            </c:dLbl>
            <c:dLbl>
              <c:idx val="91"/>
              <c:layout/>
              <c:dLblPos val="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aseline="0"/>
                </a:pPr>
                <a:endParaRPr lang="en-US"/>
              </a:p>
            </c:txPr>
            <c:dLblPos val="r"/>
            <c:showLegendKey val="0"/>
            <c:showVal val="0"/>
            <c:showCatName val="1"/>
            <c:showSerName val="0"/>
            <c:showPercent val="0"/>
            <c:showBubbleSize val="0"/>
            <c:showLeaderLines val="0"/>
            <c:extLst>
              <c:ext xmlns:c15="http://schemas.microsoft.com/office/drawing/2012/chart" uri="{CE6537A1-D6FC-4f65-9D91-7224C49458BB}">
                <c15:layout/>
                <c15:showLeaderLines val="0"/>
              </c:ext>
            </c:extLst>
          </c:dLbls>
          <c:xVal>
            <c:strRef>
              <c:f>Sheet1!$A$4:$A$95</c:f>
              <c:strCache>
                <c:ptCount val="92"/>
                <c:pt idx="0">
                  <c:v>H</c:v>
                </c:pt>
                <c:pt idx="1">
                  <c:v>He</c:v>
                </c:pt>
                <c:pt idx="2">
                  <c:v>Li</c:v>
                </c:pt>
                <c:pt idx="3">
                  <c:v>Be</c:v>
                </c:pt>
                <c:pt idx="4">
                  <c:v>B</c:v>
                </c:pt>
                <c:pt idx="5">
                  <c:v>C</c:v>
                </c:pt>
                <c:pt idx="6">
                  <c:v>N</c:v>
                </c:pt>
                <c:pt idx="7">
                  <c:v>O</c:v>
                </c:pt>
                <c:pt idx="8">
                  <c:v>F</c:v>
                </c:pt>
                <c:pt idx="9">
                  <c:v>Ne</c:v>
                </c:pt>
                <c:pt idx="10">
                  <c:v>Na</c:v>
                </c:pt>
                <c:pt idx="11">
                  <c:v>Mg</c:v>
                </c:pt>
                <c:pt idx="12">
                  <c:v>Al</c:v>
                </c:pt>
                <c:pt idx="13">
                  <c:v>Si</c:v>
                </c:pt>
                <c:pt idx="14">
                  <c:v>P</c:v>
                </c:pt>
                <c:pt idx="15">
                  <c:v>S</c:v>
                </c:pt>
                <c:pt idx="16">
                  <c:v>Cl</c:v>
                </c:pt>
                <c:pt idx="17">
                  <c:v>Ar</c:v>
                </c:pt>
                <c:pt idx="18">
                  <c:v>K</c:v>
                </c:pt>
                <c:pt idx="19">
                  <c:v>Ca</c:v>
                </c:pt>
                <c:pt idx="20">
                  <c:v>Sc</c:v>
                </c:pt>
                <c:pt idx="21">
                  <c:v>Ti</c:v>
                </c:pt>
                <c:pt idx="22">
                  <c:v>V</c:v>
                </c:pt>
                <c:pt idx="23">
                  <c:v>Cr</c:v>
                </c:pt>
                <c:pt idx="24">
                  <c:v>Mn</c:v>
                </c:pt>
                <c:pt idx="25">
                  <c:v>Fe</c:v>
                </c:pt>
                <c:pt idx="26">
                  <c:v>Co</c:v>
                </c:pt>
                <c:pt idx="27">
                  <c:v>Ni</c:v>
                </c:pt>
                <c:pt idx="28">
                  <c:v>Cu </c:v>
                </c:pt>
                <c:pt idx="29">
                  <c:v>Zn</c:v>
                </c:pt>
                <c:pt idx="30">
                  <c:v>Ga</c:v>
                </c:pt>
                <c:pt idx="31">
                  <c:v>Ge</c:v>
                </c:pt>
                <c:pt idx="32">
                  <c:v>As</c:v>
                </c:pt>
                <c:pt idx="33">
                  <c:v>Se</c:v>
                </c:pt>
                <c:pt idx="34">
                  <c:v>Br</c:v>
                </c:pt>
                <c:pt idx="35">
                  <c:v>Kr</c:v>
                </c:pt>
                <c:pt idx="36">
                  <c:v>Rb</c:v>
                </c:pt>
                <c:pt idx="37">
                  <c:v>Sr</c:v>
                </c:pt>
                <c:pt idx="38">
                  <c:v>Y</c:v>
                </c:pt>
                <c:pt idx="39">
                  <c:v>Zr</c:v>
                </c:pt>
                <c:pt idx="40">
                  <c:v>Nb</c:v>
                </c:pt>
                <c:pt idx="41">
                  <c:v>Mo</c:v>
                </c:pt>
                <c:pt idx="42">
                  <c:v>Tc</c:v>
                </c:pt>
                <c:pt idx="43">
                  <c:v>Ru</c:v>
                </c:pt>
                <c:pt idx="44">
                  <c:v>Rh</c:v>
                </c:pt>
                <c:pt idx="45">
                  <c:v>Pd</c:v>
                </c:pt>
                <c:pt idx="46">
                  <c:v>Ag</c:v>
                </c:pt>
                <c:pt idx="47">
                  <c:v>Cd</c:v>
                </c:pt>
                <c:pt idx="48">
                  <c:v>In</c:v>
                </c:pt>
                <c:pt idx="49">
                  <c:v>Sn</c:v>
                </c:pt>
                <c:pt idx="50">
                  <c:v>Sb</c:v>
                </c:pt>
                <c:pt idx="51">
                  <c:v>Te</c:v>
                </c:pt>
                <c:pt idx="52">
                  <c:v>In</c:v>
                </c:pt>
                <c:pt idx="53">
                  <c:v>Xe</c:v>
                </c:pt>
                <c:pt idx="54">
                  <c:v>Cs</c:v>
                </c:pt>
                <c:pt idx="55">
                  <c:v>Ba</c:v>
                </c:pt>
                <c:pt idx="56">
                  <c:v>La</c:v>
                </c:pt>
                <c:pt idx="57">
                  <c:v>Ce</c:v>
                </c:pt>
                <c:pt idx="58">
                  <c:v>Pr</c:v>
                </c:pt>
                <c:pt idx="59">
                  <c:v>Nd</c:v>
                </c:pt>
                <c:pt idx="60">
                  <c:v>Pm</c:v>
                </c:pt>
                <c:pt idx="61">
                  <c:v>Sm</c:v>
                </c:pt>
                <c:pt idx="62">
                  <c:v>Eu</c:v>
                </c:pt>
                <c:pt idx="63">
                  <c:v>Gd</c:v>
                </c:pt>
                <c:pt idx="64">
                  <c:v>Tb</c:v>
                </c:pt>
                <c:pt idx="65">
                  <c:v>Dy</c:v>
                </c:pt>
                <c:pt idx="66">
                  <c:v>Ho</c:v>
                </c:pt>
                <c:pt idx="67">
                  <c:v>Er</c:v>
                </c:pt>
                <c:pt idx="68">
                  <c:v>Tm</c:v>
                </c:pt>
                <c:pt idx="69">
                  <c:v>Yb</c:v>
                </c:pt>
                <c:pt idx="70">
                  <c:v>Lu</c:v>
                </c:pt>
                <c:pt idx="71">
                  <c:v>Hf</c:v>
                </c:pt>
                <c:pt idx="72">
                  <c:v>Ta</c:v>
                </c:pt>
                <c:pt idx="73">
                  <c:v>W</c:v>
                </c:pt>
                <c:pt idx="74">
                  <c:v>Re</c:v>
                </c:pt>
                <c:pt idx="75">
                  <c:v>Os</c:v>
                </c:pt>
                <c:pt idx="76">
                  <c:v>Ir</c:v>
                </c:pt>
                <c:pt idx="77">
                  <c:v>Pt</c:v>
                </c:pt>
                <c:pt idx="78">
                  <c:v>Au</c:v>
                </c:pt>
                <c:pt idx="79">
                  <c:v>Hg</c:v>
                </c:pt>
                <c:pt idx="80">
                  <c:v>Tl</c:v>
                </c:pt>
                <c:pt idx="81">
                  <c:v>Pb</c:v>
                </c:pt>
                <c:pt idx="82">
                  <c:v>Bi</c:v>
                </c:pt>
                <c:pt idx="83">
                  <c:v>Po</c:v>
                </c:pt>
                <c:pt idx="84">
                  <c:v>At</c:v>
                </c:pt>
                <c:pt idx="85">
                  <c:v>Rn</c:v>
                </c:pt>
                <c:pt idx="86">
                  <c:v>Fr</c:v>
                </c:pt>
                <c:pt idx="87">
                  <c:v>Ra</c:v>
                </c:pt>
                <c:pt idx="88">
                  <c:v>Ac</c:v>
                </c:pt>
                <c:pt idx="89">
                  <c:v>Th</c:v>
                </c:pt>
                <c:pt idx="90">
                  <c:v>Pa</c:v>
                </c:pt>
                <c:pt idx="91">
                  <c:v>U</c:v>
                </c:pt>
              </c:strCache>
            </c:strRef>
          </c:xVal>
          <c:yVal>
            <c:numRef>
              <c:f>Sheet1!$J$4:$J$95</c:f>
              <c:numCache>
                <c:formatCode>General</c:formatCode>
                <c:ptCount val="92"/>
                <c:pt idx="0">
                  <c:v>-1.5109158426556957</c:v>
                </c:pt>
                <c:pt idx="1">
                  <c:v>-7.5455521397814058</c:v>
                </c:pt>
                <c:pt idx="2">
                  <c:v>-4.2945455442573746</c:v>
                </c:pt>
                <c:pt idx="3">
                  <c:v>-5.3596487739489413</c:v>
                </c:pt>
                <c:pt idx="4">
                  <c:v>-4.7779190359625714</c:v>
                </c:pt>
                <c:pt idx="5">
                  <c:v>-2.5078790831001148</c:v>
                </c:pt>
                <c:pt idx="6">
                  <c:v>-4.5288794927067304</c:v>
                </c:pt>
                <c:pt idx="7">
                  <c:v>-0.22491828585920015</c:v>
                </c:pt>
                <c:pt idx="8">
                  <c:v>-3.2298957618067812</c:v>
                </c:pt>
                <c:pt idx="9">
                  <c:v>-8.511365872056091</c:v>
                </c:pt>
                <c:pt idx="10">
                  <c:v>-1.6833791738478221</c:v>
                </c:pt>
                <c:pt idx="11">
                  <c:v>-1.6068700487448946</c:v>
                </c:pt>
                <c:pt idx="12">
                  <c:v>-1.2008252866148588</c:v>
                </c:pt>
                <c:pt idx="13">
                  <c:v>-0.70069081700475522</c:v>
                </c:pt>
                <c:pt idx="14">
                  <c:v>-3.1745663781760411</c:v>
                </c:pt>
                <c:pt idx="15">
                  <c:v>-3.5663679190683744</c:v>
                </c:pt>
                <c:pt idx="16">
                  <c:v>-4.0027728155503794</c:v>
                </c:pt>
                <c:pt idx="17">
                  <c:v>-6.1089762033818955</c:v>
                </c:pt>
                <c:pt idx="18">
                  <c:v>-2.0996390367941977</c:v>
                </c:pt>
                <c:pt idx="19">
                  <c:v>-1.5875084578343981</c:v>
                </c:pt>
                <c:pt idx="20">
                  <c:v>-4.9213858663654868</c:v>
                </c:pt>
                <c:pt idx="21">
                  <c:v>-2.5440646952023442</c:v>
                </c:pt>
                <c:pt idx="22">
                  <c:v>-4.1118905491320765</c:v>
                </c:pt>
                <c:pt idx="23">
                  <c:v>-4.2534151558821938</c:v>
                </c:pt>
                <c:pt idx="24">
                  <c:v>-3.3820529763567309</c:v>
                </c:pt>
                <c:pt idx="25">
                  <c:v>-1.6312161670537821</c:v>
                </c:pt>
                <c:pt idx="26">
                  <c:v>-4.9768111899032448</c:v>
                </c:pt>
                <c:pt idx="27">
                  <c:v>-4.4979191799115465</c:v>
                </c:pt>
                <c:pt idx="28">
                  <c:v>-4.6541517269481245</c:v>
                </c:pt>
                <c:pt idx="29">
                  <c:v>-4.601456667305575</c:v>
                </c:pt>
                <c:pt idx="30">
                  <c:v>-5.2481948856865097</c:v>
                </c:pt>
                <c:pt idx="31">
                  <c:v>-6.3984408223122475</c:v>
                </c:pt>
                <c:pt idx="32">
                  <c:v>-6.2359601119791508</c:v>
                </c:pt>
                <c:pt idx="33">
                  <c:v>-7.8820095565588355</c:v>
                </c:pt>
                <c:pt idx="34">
                  <c:v>-6.1090196871848814</c:v>
                </c:pt>
                <c:pt idx="35">
                  <c:v>-10.430725180807848</c:v>
                </c:pt>
                <c:pt idx="36">
                  <c:v>-4.8372236959138188</c:v>
                </c:pt>
                <c:pt idx="37">
                  <c:v>-4.0698731693081589</c:v>
                </c:pt>
                <c:pt idx="38">
                  <c:v>-5.1701047617975755</c:v>
                </c:pt>
                <c:pt idx="39">
                  <c:v>-4.5297381802411989</c:v>
                </c:pt>
                <c:pt idx="40">
                  <c:v>-5.4211690384305324</c:v>
                </c:pt>
                <c:pt idx="41">
                  <c:v>-6.6241794502049345</c:v>
                </c:pt>
                <c:pt idx="43">
                  <c:v>-9.688194686934068</c:v>
                </c:pt>
                <c:pt idx="44">
                  <c:v>-9.8509129683800758</c:v>
                </c:pt>
                <c:pt idx="45">
                  <c:v>-8.9112551263684114</c:v>
                </c:pt>
                <c:pt idx="46">
                  <c:v>-7.8133758659489745</c:v>
                </c:pt>
                <c:pt idx="47">
                  <c:v>-7.5582899734600684</c:v>
                </c:pt>
                <c:pt idx="48">
                  <c:v>-7.5394624162550334</c:v>
                </c:pt>
                <c:pt idx="49">
                  <c:v>-6.4156370453967737</c:v>
                </c:pt>
                <c:pt idx="50">
                  <c:v>-7.4680470649958064</c:v>
                </c:pt>
                <c:pt idx="51">
                  <c:v>-9.7894230956184334</c:v>
                </c:pt>
                <c:pt idx="52">
                  <c:v>-7.0968532608735098</c:v>
                </c:pt>
                <c:pt idx="53">
                  <c:v>-11.500774073896336</c:v>
                </c:pt>
                <c:pt idx="54">
                  <c:v>-6.528361545172495</c:v>
                </c:pt>
                <c:pt idx="55">
                  <c:v>-4.2898494368990994</c:v>
                </c:pt>
                <c:pt idx="56">
                  <c:v>-5.2948129462739066</c:v>
                </c:pt>
                <c:pt idx="57">
                  <c:v>-5.0519058019849279</c:v>
                </c:pt>
                <c:pt idx="58">
                  <c:v>-5.8929877405926945</c:v>
                </c:pt>
                <c:pt idx="59">
                  <c:v>-5.3241441950697475</c:v>
                </c:pt>
                <c:pt idx="61">
                  <c:v>-6.0825534878914214</c:v>
                </c:pt>
                <c:pt idx="62">
                  <c:v>-6.6100434905407424</c:v>
                </c:pt>
                <c:pt idx="63">
                  <c:v>-6.1641597317157544</c:v>
                </c:pt>
                <c:pt idx="64">
                  <c:v>-6.9116377168533933</c:v>
                </c:pt>
                <c:pt idx="65">
                  <c:v>-6.1020340970498914</c:v>
                </c:pt>
                <c:pt idx="66">
                  <c:v>-6.8216916767868945</c:v>
                </c:pt>
                <c:pt idx="67">
                  <c:v>-6.4298432589623982</c:v>
                </c:pt>
                <c:pt idx="68">
                  <c:v>-7.2580775126819761</c:v>
                </c:pt>
                <c:pt idx="69">
                  <c:v>-6.4745608963221084</c:v>
                </c:pt>
                <c:pt idx="70">
                  <c:v>-7.1783405396599616</c:v>
                </c:pt>
                <c:pt idx="71">
                  <c:v>-6.4166723708989943</c:v>
                </c:pt>
                <c:pt idx="72">
                  <c:v>-6.7106770471019175</c:v>
                </c:pt>
                <c:pt idx="73">
                  <c:v>-6.9066197474192794</c:v>
                </c:pt>
                <c:pt idx="74">
                  <c:v>-9.538595076461128</c:v>
                </c:pt>
                <c:pt idx="75">
                  <c:v>-9.70757892403652</c:v>
                </c:pt>
                <c:pt idx="76">
                  <c:v>-10.365304224682786</c:v>
                </c:pt>
                <c:pt idx="77">
                  <c:v>-8.4055834440858241</c:v>
                </c:pt>
                <c:pt idx="78">
                  <c:v>-9.486603183369871</c:v>
                </c:pt>
                <c:pt idx="79">
                  <c:v>-8.1598068969025235</c:v>
                </c:pt>
                <c:pt idx="80">
                  <c:v>-7.2697419586815428</c:v>
                </c:pt>
                <c:pt idx="81">
                  <c:v>-5.9999621723064864</c:v>
                </c:pt>
                <c:pt idx="82">
                  <c:v>-8.6057379063227248</c:v>
                </c:pt>
                <c:pt idx="87">
                  <c:v>-14.037680860380696</c:v>
                </c:pt>
                <c:pt idx="89">
                  <c:v>-6.2709804715217166</c:v>
                </c:pt>
                <c:pt idx="90">
                  <c:v>-15.047251852536498</c:v>
                </c:pt>
                <c:pt idx="91">
                  <c:v>-6.8049296057434576</c:v>
                </c:pt>
              </c:numCache>
            </c:numRef>
          </c:yVal>
          <c:smooth val="0"/>
        </c:ser>
        <c:dLbls>
          <c:showLegendKey val="0"/>
          <c:showVal val="0"/>
          <c:showCatName val="0"/>
          <c:showSerName val="0"/>
          <c:showPercent val="0"/>
          <c:showBubbleSize val="0"/>
        </c:dLbls>
        <c:axId val="218910024"/>
        <c:axId val="218910416"/>
      </c:scatterChart>
      <c:valAx>
        <c:axId val="218910024"/>
        <c:scaling>
          <c:orientation val="minMax"/>
          <c:max val="95"/>
          <c:min val="0"/>
        </c:scaling>
        <c:delete val="0"/>
        <c:axPos val="b"/>
        <c:title>
          <c:tx>
            <c:rich>
              <a:bodyPr/>
              <a:lstStyle/>
              <a:p>
                <a:pPr>
                  <a:defRPr sz="2000"/>
                </a:pPr>
                <a:r>
                  <a:rPr lang="en-US" sz="2000" dirty="0" smtClean="0"/>
                  <a:t>Atomic Number</a:t>
                </a:r>
                <a:endParaRPr lang="en-US" sz="2000" dirty="0"/>
              </a:p>
            </c:rich>
          </c:tx>
          <c:layout/>
          <c:overlay val="0"/>
        </c:title>
        <c:majorTickMark val="out"/>
        <c:minorTickMark val="none"/>
        <c:tickLblPos val="nextTo"/>
        <c:txPr>
          <a:bodyPr/>
          <a:lstStyle/>
          <a:p>
            <a:pPr>
              <a:defRPr sz="1600"/>
            </a:pPr>
            <a:endParaRPr lang="en-US"/>
          </a:p>
        </c:txPr>
        <c:crossAx val="218910416"/>
        <c:crossesAt val="-20"/>
        <c:crossBetween val="midCat"/>
        <c:majorUnit val="20"/>
      </c:valAx>
      <c:valAx>
        <c:axId val="218910416"/>
        <c:scaling>
          <c:orientation val="minMax"/>
        </c:scaling>
        <c:delete val="0"/>
        <c:axPos val="l"/>
        <c:majorGridlines/>
        <c:title>
          <c:tx>
            <c:rich>
              <a:bodyPr rot="-5400000" vert="horz"/>
              <a:lstStyle/>
              <a:p>
                <a:pPr>
                  <a:defRPr sz="2000"/>
                </a:pPr>
                <a:r>
                  <a:rPr lang="en-US" sz="2000" dirty="0" smtClean="0"/>
                  <a:t>Log (atom</a:t>
                </a:r>
                <a:r>
                  <a:rPr lang="en-US" sz="2000" baseline="0" dirty="0" smtClean="0"/>
                  <a:t> fraction)</a:t>
                </a:r>
                <a:endParaRPr lang="en-US" sz="2000" dirty="0"/>
              </a:p>
            </c:rich>
          </c:tx>
          <c:layout/>
          <c:overlay val="0"/>
        </c:title>
        <c:numFmt formatCode="General" sourceLinked="0"/>
        <c:majorTickMark val="out"/>
        <c:minorTickMark val="none"/>
        <c:tickLblPos val="nextTo"/>
        <c:txPr>
          <a:bodyPr/>
          <a:lstStyle/>
          <a:p>
            <a:pPr>
              <a:defRPr sz="1600"/>
            </a:pPr>
            <a:endParaRPr lang="en-US"/>
          </a:p>
        </c:txPr>
        <c:crossAx val="218910024"/>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0.14167</cdr:x>
      <cdr:y>0.02222</cdr:y>
    </cdr:from>
    <cdr:to>
      <cdr:x>0.91667</cdr:x>
      <cdr:y>0.2</cdr:y>
    </cdr:to>
    <cdr:sp macro="" textlink="">
      <cdr:nvSpPr>
        <cdr:cNvPr id="2" name="Title 1"/>
        <cdr:cNvSpPr txBox="1">
          <a:spLocks xmlns:a="http://schemas.openxmlformats.org/drawingml/2006/main"/>
        </cdr:cNvSpPr>
      </cdr:nvSpPr>
      <cdr:spPr>
        <a:xfrm xmlns:a="http://schemas.openxmlformats.org/drawingml/2006/main">
          <a:off x="1295400" y="152400"/>
          <a:ext cx="7086600" cy="1219200"/>
        </a:xfrm>
        <a:prstGeom xmlns:a="http://schemas.openxmlformats.org/drawingml/2006/main" prst="rect">
          <a:avLst/>
        </a:prstGeom>
      </cdr:spPr>
      <cdr:txBody>
        <a:bodyPr xmlns:a="http://schemas.openxmlformats.org/drawingml/2006/main">
          <a:normAutofit fontScale="92500"/>
        </a:bodyPr>
        <a:lstStyle xmlns:a="http://schemas.openxmlformats.org/drawingml/2006/main">
          <a:defPPr>
            <a:defRPr lang="en-US"/>
          </a:defPPr>
          <a:lvl1pPr algn="l" rtl="0" eaLnBrk="0" fontAlgn="base" hangingPunct="0">
            <a:spcBef>
              <a:spcPct val="0"/>
            </a:spcBef>
            <a:spcAft>
              <a:spcPct val="0"/>
            </a:spcAft>
            <a:defRPr sz="2400" kern="1200">
              <a:solidFill>
                <a:sysClr val="window" lastClr="FFFFFF"/>
              </a:solidFill>
              <a:latin typeface="Times" pitchFamily="1" charset="0"/>
            </a:defRPr>
          </a:lvl1pPr>
          <a:lvl2pPr marL="457200" algn="l" rtl="0" eaLnBrk="0" fontAlgn="base" hangingPunct="0">
            <a:spcBef>
              <a:spcPct val="0"/>
            </a:spcBef>
            <a:spcAft>
              <a:spcPct val="0"/>
            </a:spcAft>
            <a:defRPr sz="2400" kern="1200">
              <a:solidFill>
                <a:sysClr val="window" lastClr="FFFFFF"/>
              </a:solidFill>
              <a:latin typeface="Times" pitchFamily="1" charset="0"/>
            </a:defRPr>
          </a:lvl2pPr>
          <a:lvl3pPr marL="914400" algn="l" rtl="0" eaLnBrk="0" fontAlgn="base" hangingPunct="0">
            <a:spcBef>
              <a:spcPct val="0"/>
            </a:spcBef>
            <a:spcAft>
              <a:spcPct val="0"/>
            </a:spcAft>
            <a:defRPr sz="2400" kern="1200">
              <a:solidFill>
                <a:sysClr val="window" lastClr="FFFFFF"/>
              </a:solidFill>
              <a:latin typeface="Times" pitchFamily="1" charset="0"/>
            </a:defRPr>
          </a:lvl3pPr>
          <a:lvl4pPr marL="1371600" algn="l" rtl="0" eaLnBrk="0" fontAlgn="base" hangingPunct="0">
            <a:spcBef>
              <a:spcPct val="0"/>
            </a:spcBef>
            <a:spcAft>
              <a:spcPct val="0"/>
            </a:spcAft>
            <a:defRPr sz="2400" kern="1200">
              <a:solidFill>
                <a:sysClr val="window" lastClr="FFFFFF"/>
              </a:solidFill>
              <a:latin typeface="Times" pitchFamily="1" charset="0"/>
            </a:defRPr>
          </a:lvl4pPr>
          <a:lvl5pPr marL="1828800" algn="l" rtl="0" eaLnBrk="0" fontAlgn="base" hangingPunct="0">
            <a:spcBef>
              <a:spcPct val="0"/>
            </a:spcBef>
            <a:spcAft>
              <a:spcPct val="0"/>
            </a:spcAft>
            <a:defRPr sz="2400" kern="1200">
              <a:solidFill>
                <a:sysClr val="window" lastClr="FFFFFF"/>
              </a:solidFill>
              <a:latin typeface="Times" pitchFamily="1" charset="0"/>
            </a:defRPr>
          </a:lvl5pPr>
          <a:lvl6pPr marL="2286000" algn="l" defTabSz="914400" rtl="0" eaLnBrk="1" latinLnBrk="0" hangingPunct="1">
            <a:defRPr sz="2400" kern="1200">
              <a:solidFill>
                <a:sysClr val="window" lastClr="FFFFFF"/>
              </a:solidFill>
              <a:latin typeface="Times" pitchFamily="1" charset="0"/>
            </a:defRPr>
          </a:lvl6pPr>
          <a:lvl7pPr marL="2743200" algn="l" defTabSz="914400" rtl="0" eaLnBrk="1" latinLnBrk="0" hangingPunct="1">
            <a:defRPr sz="2400" kern="1200">
              <a:solidFill>
                <a:sysClr val="window" lastClr="FFFFFF"/>
              </a:solidFill>
              <a:latin typeface="Times" pitchFamily="1" charset="0"/>
            </a:defRPr>
          </a:lvl7pPr>
          <a:lvl8pPr marL="3200400" algn="l" defTabSz="914400" rtl="0" eaLnBrk="1" latinLnBrk="0" hangingPunct="1">
            <a:defRPr sz="2400" kern="1200">
              <a:solidFill>
                <a:sysClr val="window" lastClr="FFFFFF"/>
              </a:solidFill>
              <a:latin typeface="Times" pitchFamily="1" charset="0"/>
            </a:defRPr>
          </a:lvl8pPr>
          <a:lvl9pPr marL="3657600" algn="l" defTabSz="914400" rtl="0" eaLnBrk="1" latinLnBrk="0" hangingPunct="1">
            <a:defRPr sz="2400" kern="1200">
              <a:solidFill>
                <a:sysClr val="window" lastClr="FFFFFF"/>
              </a:solidFill>
              <a:latin typeface="Times" pitchFamily="1" charset="0"/>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Verdana" pitchFamily="34" charset="0"/>
            </a:rPr>
            <a:t>Nuclear Binding Energy </a:t>
          </a:r>
        </a:p>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Verdana" pitchFamily="34" charset="0"/>
            </a:rPr>
            <a:t>per Nucleon </a:t>
          </a:r>
          <a:r>
            <a:rPr kumimoji="0" lang="en-US" sz="3200" b="0" i="1" u="none" strike="noStrike" kern="1200" cap="none" spc="0" normalizeH="0" baseline="0" noProof="0" dirty="0" smtClean="0">
              <a:ln>
                <a:noFill/>
              </a:ln>
              <a:solidFill>
                <a:schemeClr val="tx1"/>
              </a:solidFill>
              <a:effectLst/>
              <a:uLnTx/>
              <a:uFillTx/>
              <a:latin typeface="Verdana" pitchFamily="34" charset="0"/>
            </a:rPr>
            <a:t>vs</a:t>
          </a:r>
          <a:r>
            <a:rPr kumimoji="0" lang="en-US" sz="3200" b="0" i="0" u="none" strike="noStrike" kern="1200" cap="none" spc="0" normalizeH="0" baseline="0" noProof="0" dirty="0" smtClean="0">
              <a:ln>
                <a:noFill/>
              </a:ln>
              <a:solidFill>
                <a:schemeClr val="tx1"/>
              </a:solidFill>
              <a:effectLst/>
              <a:uLnTx/>
              <a:uFillTx/>
              <a:latin typeface="Verdana" pitchFamily="34" charset="0"/>
            </a:rPr>
            <a:t>. Atomic Number</a:t>
          </a:r>
          <a:endParaRPr kumimoji="0" lang="en-US" sz="3200" b="0" i="0" u="none" strike="noStrike" kern="1200" cap="none" spc="0" normalizeH="0" baseline="0" noProof="0" dirty="0">
            <a:ln>
              <a:noFill/>
            </a:ln>
            <a:solidFill>
              <a:schemeClr val="tx1"/>
            </a:solidFill>
            <a:effectLst/>
            <a:uLnTx/>
            <a:uFillTx/>
            <a:latin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0.14167</cdr:x>
      <cdr:y>0.02222</cdr:y>
    </cdr:from>
    <cdr:to>
      <cdr:x>0.91667</cdr:x>
      <cdr:y>0.2</cdr:y>
    </cdr:to>
    <cdr:sp macro="" textlink="">
      <cdr:nvSpPr>
        <cdr:cNvPr id="2" name="Title 1"/>
        <cdr:cNvSpPr txBox="1">
          <a:spLocks xmlns:a="http://schemas.openxmlformats.org/drawingml/2006/main"/>
        </cdr:cNvSpPr>
      </cdr:nvSpPr>
      <cdr:spPr>
        <a:xfrm xmlns:a="http://schemas.openxmlformats.org/drawingml/2006/main">
          <a:off x="1295400" y="152400"/>
          <a:ext cx="7086600" cy="1219200"/>
        </a:xfrm>
        <a:prstGeom xmlns:a="http://schemas.openxmlformats.org/drawingml/2006/main" prst="rect">
          <a:avLst/>
        </a:prstGeom>
      </cdr:spPr>
      <cdr:txBody>
        <a:bodyPr xmlns:a="http://schemas.openxmlformats.org/drawingml/2006/main">
          <a:normAutofit fontScale="92500"/>
        </a:bodyPr>
        <a:lstStyle xmlns:a="http://schemas.openxmlformats.org/drawingml/2006/main">
          <a:defPPr>
            <a:defRPr lang="en-US"/>
          </a:defPPr>
          <a:lvl1pPr algn="l" rtl="0" eaLnBrk="0" fontAlgn="base" hangingPunct="0">
            <a:spcBef>
              <a:spcPct val="0"/>
            </a:spcBef>
            <a:spcAft>
              <a:spcPct val="0"/>
            </a:spcAft>
            <a:defRPr sz="2400" kern="1200">
              <a:solidFill>
                <a:sysClr val="window" lastClr="FFFFFF"/>
              </a:solidFill>
              <a:latin typeface="Times" pitchFamily="1" charset="0"/>
            </a:defRPr>
          </a:lvl1pPr>
          <a:lvl2pPr marL="457200" algn="l" rtl="0" eaLnBrk="0" fontAlgn="base" hangingPunct="0">
            <a:spcBef>
              <a:spcPct val="0"/>
            </a:spcBef>
            <a:spcAft>
              <a:spcPct val="0"/>
            </a:spcAft>
            <a:defRPr sz="2400" kern="1200">
              <a:solidFill>
                <a:sysClr val="window" lastClr="FFFFFF"/>
              </a:solidFill>
              <a:latin typeface="Times" pitchFamily="1" charset="0"/>
            </a:defRPr>
          </a:lvl2pPr>
          <a:lvl3pPr marL="914400" algn="l" rtl="0" eaLnBrk="0" fontAlgn="base" hangingPunct="0">
            <a:spcBef>
              <a:spcPct val="0"/>
            </a:spcBef>
            <a:spcAft>
              <a:spcPct val="0"/>
            </a:spcAft>
            <a:defRPr sz="2400" kern="1200">
              <a:solidFill>
                <a:sysClr val="window" lastClr="FFFFFF"/>
              </a:solidFill>
              <a:latin typeface="Times" pitchFamily="1" charset="0"/>
            </a:defRPr>
          </a:lvl3pPr>
          <a:lvl4pPr marL="1371600" algn="l" rtl="0" eaLnBrk="0" fontAlgn="base" hangingPunct="0">
            <a:spcBef>
              <a:spcPct val="0"/>
            </a:spcBef>
            <a:spcAft>
              <a:spcPct val="0"/>
            </a:spcAft>
            <a:defRPr sz="2400" kern="1200">
              <a:solidFill>
                <a:sysClr val="window" lastClr="FFFFFF"/>
              </a:solidFill>
              <a:latin typeface="Times" pitchFamily="1" charset="0"/>
            </a:defRPr>
          </a:lvl4pPr>
          <a:lvl5pPr marL="1828800" algn="l" rtl="0" eaLnBrk="0" fontAlgn="base" hangingPunct="0">
            <a:spcBef>
              <a:spcPct val="0"/>
            </a:spcBef>
            <a:spcAft>
              <a:spcPct val="0"/>
            </a:spcAft>
            <a:defRPr sz="2400" kern="1200">
              <a:solidFill>
                <a:sysClr val="window" lastClr="FFFFFF"/>
              </a:solidFill>
              <a:latin typeface="Times" pitchFamily="1" charset="0"/>
            </a:defRPr>
          </a:lvl5pPr>
          <a:lvl6pPr marL="2286000" algn="l" defTabSz="914400" rtl="0" eaLnBrk="1" latinLnBrk="0" hangingPunct="1">
            <a:defRPr sz="2400" kern="1200">
              <a:solidFill>
                <a:sysClr val="window" lastClr="FFFFFF"/>
              </a:solidFill>
              <a:latin typeface="Times" pitchFamily="1" charset="0"/>
            </a:defRPr>
          </a:lvl6pPr>
          <a:lvl7pPr marL="2743200" algn="l" defTabSz="914400" rtl="0" eaLnBrk="1" latinLnBrk="0" hangingPunct="1">
            <a:defRPr sz="2400" kern="1200">
              <a:solidFill>
                <a:sysClr val="window" lastClr="FFFFFF"/>
              </a:solidFill>
              <a:latin typeface="Times" pitchFamily="1" charset="0"/>
            </a:defRPr>
          </a:lvl7pPr>
          <a:lvl8pPr marL="3200400" algn="l" defTabSz="914400" rtl="0" eaLnBrk="1" latinLnBrk="0" hangingPunct="1">
            <a:defRPr sz="2400" kern="1200">
              <a:solidFill>
                <a:sysClr val="window" lastClr="FFFFFF"/>
              </a:solidFill>
              <a:latin typeface="Times" pitchFamily="1" charset="0"/>
            </a:defRPr>
          </a:lvl8pPr>
          <a:lvl9pPr marL="3657600" algn="l" defTabSz="914400" rtl="0" eaLnBrk="1" latinLnBrk="0" hangingPunct="1">
            <a:defRPr sz="2400" kern="1200">
              <a:solidFill>
                <a:sysClr val="window" lastClr="FFFFFF"/>
              </a:solidFill>
              <a:latin typeface="Times" pitchFamily="1" charset="0"/>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Verdana" pitchFamily="34" charset="0"/>
            </a:rPr>
            <a:t>Nuclear Binding Energy </a:t>
          </a:r>
        </a:p>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Verdana" pitchFamily="34" charset="0"/>
            </a:rPr>
            <a:t>per Nucleon </a:t>
          </a:r>
          <a:r>
            <a:rPr kumimoji="0" lang="en-US" sz="3200" b="0" i="1" u="none" strike="noStrike" kern="1200" cap="none" spc="0" normalizeH="0" baseline="0" noProof="0" dirty="0" smtClean="0">
              <a:ln>
                <a:noFill/>
              </a:ln>
              <a:solidFill>
                <a:schemeClr val="tx1"/>
              </a:solidFill>
              <a:effectLst/>
              <a:uLnTx/>
              <a:uFillTx/>
              <a:latin typeface="Verdana" pitchFamily="34" charset="0"/>
            </a:rPr>
            <a:t>vs</a:t>
          </a:r>
          <a:r>
            <a:rPr kumimoji="0" lang="en-US" sz="3200" b="0" i="0" u="none" strike="noStrike" kern="1200" cap="none" spc="0" normalizeH="0" baseline="0" noProof="0" dirty="0" smtClean="0">
              <a:ln>
                <a:noFill/>
              </a:ln>
              <a:solidFill>
                <a:schemeClr val="tx1"/>
              </a:solidFill>
              <a:effectLst/>
              <a:uLnTx/>
              <a:uFillTx/>
              <a:latin typeface="Verdana" pitchFamily="34" charset="0"/>
            </a:rPr>
            <a:t>. Atomic Number</a:t>
          </a:r>
          <a:endParaRPr kumimoji="0" lang="en-US" sz="3200" b="0" i="0" u="none" strike="noStrike" kern="1200" cap="none" spc="0" normalizeH="0" baseline="0" noProof="0" dirty="0">
            <a:ln>
              <a:noFill/>
            </a:ln>
            <a:solidFill>
              <a:schemeClr val="tx1"/>
            </a:solidFill>
            <a:effectLst/>
            <a:uLnTx/>
            <a:uFillTx/>
            <a:latin typeface="Verdana"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0.14167</cdr:x>
      <cdr:y>0.02222</cdr:y>
    </cdr:from>
    <cdr:to>
      <cdr:x>0.91667</cdr:x>
      <cdr:y>0.2</cdr:y>
    </cdr:to>
    <cdr:sp macro="" textlink="">
      <cdr:nvSpPr>
        <cdr:cNvPr id="2" name="Title 1"/>
        <cdr:cNvSpPr txBox="1">
          <a:spLocks xmlns:a="http://schemas.openxmlformats.org/drawingml/2006/main"/>
        </cdr:cNvSpPr>
      </cdr:nvSpPr>
      <cdr:spPr>
        <a:xfrm xmlns:a="http://schemas.openxmlformats.org/drawingml/2006/main">
          <a:off x="1295400" y="152400"/>
          <a:ext cx="7086600" cy="1219200"/>
        </a:xfrm>
        <a:prstGeom xmlns:a="http://schemas.openxmlformats.org/drawingml/2006/main" prst="rect">
          <a:avLst/>
        </a:prstGeom>
      </cdr:spPr>
      <cdr:txBody>
        <a:bodyPr xmlns:a="http://schemas.openxmlformats.org/drawingml/2006/main">
          <a:normAutofit fontScale="92500"/>
        </a:bodyPr>
        <a:lstStyle xmlns:a="http://schemas.openxmlformats.org/drawingml/2006/main">
          <a:defPPr>
            <a:defRPr lang="en-US"/>
          </a:defPPr>
          <a:lvl1pPr algn="l" rtl="0" eaLnBrk="0" fontAlgn="base" hangingPunct="0">
            <a:spcBef>
              <a:spcPct val="0"/>
            </a:spcBef>
            <a:spcAft>
              <a:spcPct val="0"/>
            </a:spcAft>
            <a:defRPr sz="2400" kern="1200">
              <a:solidFill>
                <a:sysClr val="window" lastClr="FFFFFF"/>
              </a:solidFill>
              <a:latin typeface="Times" pitchFamily="1" charset="0"/>
            </a:defRPr>
          </a:lvl1pPr>
          <a:lvl2pPr marL="457200" algn="l" rtl="0" eaLnBrk="0" fontAlgn="base" hangingPunct="0">
            <a:spcBef>
              <a:spcPct val="0"/>
            </a:spcBef>
            <a:spcAft>
              <a:spcPct val="0"/>
            </a:spcAft>
            <a:defRPr sz="2400" kern="1200">
              <a:solidFill>
                <a:sysClr val="window" lastClr="FFFFFF"/>
              </a:solidFill>
              <a:latin typeface="Times" pitchFamily="1" charset="0"/>
            </a:defRPr>
          </a:lvl2pPr>
          <a:lvl3pPr marL="914400" algn="l" rtl="0" eaLnBrk="0" fontAlgn="base" hangingPunct="0">
            <a:spcBef>
              <a:spcPct val="0"/>
            </a:spcBef>
            <a:spcAft>
              <a:spcPct val="0"/>
            </a:spcAft>
            <a:defRPr sz="2400" kern="1200">
              <a:solidFill>
                <a:sysClr val="window" lastClr="FFFFFF"/>
              </a:solidFill>
              <a:latin typeface="Times" pitchFamily="1" charset="0"/>
            </a:defRPr>
          </a:lvl3pPr>
          <a:lvl4pPr marL="1371600" algn="l" rtl="0" eaLnBrk="0" fontAlgn="base" hangingPunct="0">
            <a:spcBef>
              <a:spcPct val="0"/>
            </a:spcBef>
            <a:spcAft>
              <a:spcPct val="0"/>
            </a:spcAft>
            <a:defRPr sz="2400" kern="1200">
              <a:solidFill>
                <a:sysClr val="window" lastClr="FFFFFF"/>
              </a:solidFill>
              <a:latin typeface="Times" pitchFamily="1" charset="0"/>
            </a:defRPr>
          </a:lvl4pPr>
          <a:lvl5pPr marL="1828800" algn="l" rtl="0" eaLnBrk="0" fontAlgn="base" hangingPunct="0">
            <a:spcBef>
              <a:spcPct val="0"/>
            </a:spcBef>
            <a:spcAft>
              <a:spcPct val="0"/>
            </a:spcAft>
            <a:defRPr sz="2400" kern="1200">
              <a:solidFill>
                <a:sysClr val="window" lastClr="FFFFFF"/>
              </a:solidFill>
              <a:latin typeface="Times" pitchFamily="1" charset="0"/>
            </a:defRPr>
          </a:lvl5pPr>
          <a:lvl6pPr marL="2286000" algn="l" defTabSz="914400" rtl="0" eaLnBrk="1" latinLnBrk="0" hangingPunct="1">
            <a:defRPr sz="2400" kern="1200">
              <a:solidFill>
                <a:sysClr val="window" lastClr="FFFFFF"/>
              </a:solidFill>
              <a:latin typeface="Times" pitchFamily="1" charset="0"/>
            </a:defRPr>
          </a:lvl6pPr>
          <a:lvl7pPr marL="2743200" algn="l" defTabSz="914400" rtl="0" eaLnBrk="1" latinLnBrk="0" hangingPunct="1">
            <a:defRPr sz="2400" kern="1200">
              <a:solidFill>
                <a:sysClr val="window" lastClr="FFFFFF"/>
              </a:solidFill>
              <a:latin typeface="Times" pitchFamily="1" charset="0"/>
            </a:defRPr>
          </a:lvl7pPr>
          <a:lvl8pPr marL="3200400" algn="l" defTabSz="914400" rtl="0" eaLnBrk="1" latinLnBrk="0" hangingPunct="1">
            <a:defRPr sz="2400" kern="1200">
              <a:solidFill>
                <a:sysClr val="window" lastClr="FFFFFF"/>
              </a:solidFill>
              <a:latin typeface="Times" pitchFamily="1" charset="0"/>
            </a:defRPr>
          </a:lvl8pPr>
          <a:lvl9pPr marL="3657600" algn="l" defTabSz="914400" rtl="0" eaLnBrk="1" latinLnBrk="0" hangingPunct="1">
            <a:defRPr sz="2400" kern="1200">
              <a:solidFill>
                <a:sysClr val="window" lastClr="FFFFFF"/>
              </a:solidFill>
              <a:latin typeface="Times" pitchFamily="1" charset="0"/>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Verdana" pitchFamily="34" charset="0"/>
            </a:rPr>
            <a:t>Binding Energy per Nucleon </a:t>
          </a:r>
        </a:p>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0" normalizeH="0" baseline="0" noProof="0" dirty="0" smtClean="0">
              <a:ln>
                <a:noFill/>
              </a:ln>
              <a:solidFill>
                <a:schemeClr val="tx1"/>
              </a:solidFill>
              <a:effectLst/>
              <a:uLnTx/>
              <a:uFillTx/>
              <a:latin typeface="Verdana" pitchFamily="34" charset="0"/>
            </a:rPr>
            <a:t>vs</a:t>
          </a:r>
          <a:r>
            <a:rPr kumimoji="0" lang="en-US" sz="3200" b="0" i="0" u="none" strike="noStrike" kern="1200" cap="none" spc="0" normalizeH="0" baseline="0" noProof="0" dirty="0" smtClean="0">
              <a:ln>
                <a:noFill/>
              </a:ln>
              <a:solidFill>
                <a:schemeClr val="tx1"/>
              </a:solidFill>
              <a:effectLst/>
              <a:uLnTx/>
              <a:uFillTx/>
              <a:latin typeface="Verdana" pitchFamily="34" charset="0"/>
            </a:rPr>
            <a:t>. Atomic Number</a:t>
          </a:r>
          <a:endParaRPr kumimoji="0" lang="en-US" sz="3200" b="0" i="0" u="none" strike="noStrike" kern="1200" cap="none" spc="0" normalizeH="0" baseline="0" noProof="0" dirty="0">
            <a:ln>
              <a:noFill/>
            </a:ln>
            <a:solidFill>
              <a:schemeClr val="tx1"/>
            </a:solidFill>
            <a:effectLst/>
            <a:uLnTx/>
            <a:uFillTx/>
            <a:latin typeface="Verdan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A85706-7C85-4059-8C6A-4EBBB8172CB0}" type="slidenum">
              <a:rPr lang="en-US"/>
              <a:pPr>
                <a:defRPr/>
              </a:pPr>
              <a:t>‹#›</a:t>
            </a:fld>
            <a:endParaRPr lang="en-US" dirty="0"/>
          </a:p>
        </p:txBody>
      </p:sp>
    </p:spTree>
    <p:extLst>
      <p:ext uri="{BB962C8B-B14F-4D97-AF65-F5344CB8AC3E}">
        <p14:creationId xmlns:p14="http://schemas.microsoft.com/office/powerpoint/2010/main" val="1602583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iberation Sans" pitchFamily="34" charset="0"/>
        <a:ea typeface="+mn-ea"/>
        <a:cs typeface="+mn-cs"/>
      </a:defRPr>
    </a:lvl1pPr>
    <a:lvl2pPr marL="457095" algn="l" rtl="0" eaLnBrk="0" fontAlgn="base" hangingPunct="0">
      <a:spcBef>
        <a:spcPct val="30000"/>
      </a:spcBef>
      <a:spcAft>
        <a:spcPct val="0"/>
      </a:spcAft>
      <a:defRPr sz="1200" kern="1200">
        <a:solidFill>
          <a:schemeClr val="tx1"/>
        </a:solidFill>
        <a:latin typeface="Liberation Sans" pitchFamily="34" charset="0"/>
        <a:ea typeface="+mn-ea"/>
        <a:cs typeface="+mn-cs"/>
      </a:defRPr>
    </a:lvl2pPr>
    <a:lvl3pPr marL="914189" algn="l" rtl="0" eaLnBrk="0" fontAlgn="base" hangingPunct="0">
      <a:spcBef>
        <a:spcPct val="30000"/>
      </a:spcBef>
      <a:spcAft>
        <a:spcPct val="0"/>
      </a:spcAft>
      <a:defRPr sz="1200" kern="1200">
        <a:solidFill>
          <a:schemeClr val="tx1"/>
        </a:solidFill>
        <a:latin typeface="Liberation Sans" pitchFamily="34" charset="0"/>
        <a:ea typeface="+mn-ea"/>
        <a:cs typeface="+mn-cs"/>
      </a:defRPr>
    </a:lvl3pPr>
    <a:lvl4pPr marL="1371282" algn="l" rtl="0" eaLnBrk="0" fontAlgn="base" hangingPunct="0">
      <a:spcBef>
        <a:spcPct val="30000"/>
      </a:spcBef>
      <a:spcAft>
        <a:spcPct val="0"/>
      </a:spcAft>
      <a:defRPr sz="1200" kern="1200">
        <a:solidFill>
          <a:schemeClr val="tx1"/>
        </a:solidFill>
        <a:latin typeface="Liberation Sans" pitchFamily="34" charset="0"/>
        <a:ea typeface="+mn-ea"/>
        <a:cs typeface="+mn-cs"/>
      </a:defRPr>
    </a:lvl4pPr>
    <a:lvl5pPr marL="1828377" algn="l" rtl="0" eaLnBrk="0" fontAlgn="base" hangingPunct="0">
      <a:spcBef>
        <a:spcPct val="30000"/>
      </a:spcBef>
      <a:spcAft>
        <a:spcPct val="0"/>
      </a:spcAft>
      <a:defRPr sz="1200" kern="1200">
        <a:solidFill>
          <a:schemeClr val="tx1"/>
        </a:solidFill>
        <a:latin typeface="Liberation Sans" pitchFamily="34" charset="0"/>
        <a:ea typeface="+mn-ea"/>
        <a:cs typeface="+mn-cs"/>
      </a:defRPr>
    </a:lvl5pPr>
    <a:lvl6pPr marL="2285472" algn="l" defTabSz="914189" rtl="0" eaLnBrk="1" latinLnBrk="0" hangingPunct="1">
      <a:defRPr sz="1200" kern="1200">
        <a:solidFill>
          <a:schemeClr val="tx1"/>
        </a:solidFill>
        <a:latin typeface="+mn-lt"/>
        <a:ea typeface="+mn-ea"/>
        <a:cs typeface="+mn-cs"/>
      </a:defRPr>
    </a:lvl6pPr>
    <a:lvl7pPr marL="2742566" algn="l" defTabSz="914189" rtl="0" eaLnBrk="1" latinLnBrk="0" hangingPunct="1">
      <a:defRPr sz="1200" kern="1200">
        <a:solidFill>
          <a:schemeClr val="tx1"/>
        </a:solidFill>
        <a:latin typeface="+mn-lt"/>
        <a:ea typeface="+mn-ea"/>
        <a:cs typeface="+mn-cs"/>
      </a:defRPr>
    </a:lvl7pPr>
    <a:lvl8pPr marL="3199660" algn="l" defTabSz="914189" rtl="0" eaLnBrk="1" latinLnBrk="0" hangingPunct="1">
      <a:defRPr sz="1200" kern="1200">
        <a:solidFill>
          <a:schemeClr val="tx1"/>
        </a:solidFill>
        <a:latin typeface="+mn-lt"/>
        <a:ea typeface="+mn-ea"/>
        <a:cs typeface="+mn-cs"/>
      </a:defRPr>
    </a:lvl8pPr>
    <a:lvl9pPr marL="3656754" algn="l" defTabSz="914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C23799A-D498-4087-A004-7063DC6A2600}" type="slidenum">
              <a:rPr lang="en-US" smtClean="0"/>
              <a:pPr/>
              <a:t>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904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of lecture.</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14</a:t>
            </a:fld>
            <a:endParaRPr lang="en-US" dirty="0"/>
          </a:p>
        </p:txBody>
      </p:sp>
    </p:spTree>
    <p:extLst>
      <p:ext uri="{BB962C8B-B14F-4D97-AF65-F5344CB8AC3E}">
        <p14:creationId xmlns:p14="http://schemas.microsoft.com/office/powerpoint/2010/main" val="193915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15</a:t>
            </a:fld>
            <a:endParaRPr lang="en-US" dirty="0"/>
          </a:p>
        </p:txBody>
      </p:sp>
    </p:spTree>
    <p:extLst>
      <p:ext uri="{BB962C8B-B14F-4D97-AF65-F5344CB8AC3E}">
        <p14:creationId xmlns:p14="http://schemas.microsoft.com/office/powerpoint/2010/main" val="367113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u="sng" dirty="0" smtClean="0">
                <a:latin typeface="Calibri" pitchFamily="34" charset="0"/>
              </a:rPr>
              <a:t>What</a:t>
            </a:r>
            <a:r>
              <a:rPr lang="en-US" dirty="0" smtClean="0">
                <a:latin typeface="Calibri" pitchFamily="34" charset="0"/>
              </a:rPr>
              <a:t> has same number of protons?</a:t>
            </a:r>
          </a:p>
          <a:p>
            <a:r>
              <a:rPr lang="en-US" dirty="0" smtClean="0">
                <a:latin typeface="Calibri" pitchFamily="34" charset="0"/>
              </a:rPr>
              <a:t>What are</a:t>
            </a:r>
            <a:r>
              <a:rPr lang="en-US" baseline="0" dirty="0" smtClean="0">
                <a:latin typeface="Calibri" pitchFamily="34" charset="0"/>
              </a:rPr>
              <a:t> nuclides that have the same number of protons called?</a:t>
            </a:r>
            <a:endParaRPr lang="en-US" dirty="0" smtClean="0">
              <a:latin typeface="Calibri" pitchFamily="34" charset="0"/>
            </a:endParaRPr>
          </a:p>
        </p:txBody>
      </p:sp>
      <p:sp>
        <p:nvSpPr>
          <p:cNvPr id="93188" name="Slide Number Placeholder 3"/>
          <p:cNvSpPr>
            <a:spLocks noGrp="1"/>
          </p:cNvSpPr>
          <p:nvPr>
            <p:ph type="sldNum" sz="quarter" idx="5"/>
          </p:nvPr>
        </p:nvSpPr>
        <p:spPr>
          <a:noFill/>
        </p:spPr>
        <p:txBody>
          <a:bodyPr/>
          <a:lstStyle/>
          <a:p>
            <a:fld id="{9E683FEF-C886-4B20-86B1-0ABA0B451638}" type="slidenum">
              <a:rPr lang="en-US" smtClean="0"/>
              <a:pPr/>
              <a:t>16</a:t>
            </a:fld>
            <a:endParaRPr lang="en-US" smtClean="0"/>
          </a:p>
        </p:txBody>
      </p:sp>
    </p:spTree>
    <p:extLst>
      <p:ext uri="{BB962C8B-B14F-4D97-AF65-F5344CB8AC3E}">
        <p14:creationId xmlns:p14="http://schemas.microsoft.com/office/powerpoint/2010/main" val="103074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E2C9F24-2A0D-45AB-ABD7-B4B97F69E8F8}" type="slidenum">
              <a:rPr lang="en-US" smtClean="0"/>
              <a:pPr/>
              <a:t>18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dirty="0" smtClean="0"/>
              <a:t>Explain </a:t>
            </a:r>
            <a:r>
              <a:rPr lang="en-US" i="1" dirty="0" smtClean="0"/>
              <a:t>m</a:t>
            </a:r>
            <a:r>
              <a:rPr lang="en-US" baseline="-25000" dirty="0" smtClean="0"/>
              <a:t>u</a:t>
            </a:r>
            <a:r>
              <a:rPr lang="en-US" baseline="0" dirty="0" smtClean="0"/>
              <a:t>, the atomic mass constant.  It’s like Avogadro’s number, and is used in conversion factors.</a:t>
            </a:r>
          </a:p>
          <a:p>
            <a:pPr eaLnBrk="1" hangingPunct="1"/>
            <a:r>
              <a:rPr lang="en-US" dirty="0" smtClean="0"/>
              <a:t>PET scan:  positron emission tomography</a:t>
            </a:r>
          </a:p>
          <a:p>
            <a:pPr eaLnBrk="1" hangingPunct="1"/>
            <a:r>
              <a:rPr lang="en-US" dirty="0" smtClean="0"/>
              <a:t>neutrino emission</a:t>
            </a:r>
            <a:r>
              <a:rPr lang="en-US" baseline="0" dirty="0" smtClean="0"/>
              <a:t> is found in the carbon cycle.</a:t>
            </a:r>
          </a:p>
        </p:txBody>
      </p:sp>
    </p:spTree>
    <p:extLst>
      <p:ext uri="{BB962C8B-B14F-4D97-AF65-F5344CB8AC3E}">
        <p14:creationId xmlns:p14="http://schemas.microsoft.com/office/powerpoint/2010/main" val="150795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sym typeface="Wingdings" pitchFamily="2" charset="2"/>
              </a:rPr>
              <a:t>NEEDS PRACTICE PROBLEMS</a:t>
            </a: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19</a:t>
            </a:fld>
            <a:endParaRPr lang="en-US" smtClean="0"/>
          </a:p>
        </p:txBody>
      </p:sp>
    </p:spTree>
    <p:extLst>
      <p:ext uri="{BB962C8B-B14F-4D97-AF65-F5344CB8AC3E}">
        <p14:creationId xmlns:p14="http://schemas.microsoft.com/office/powerpoint/2010/main" val="3301333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sym typeface="Wingdings" pitchFamily="2" charset="2"/>
              </a:rPr>
              <a:t>End of lecture 2</a:t>
            </a: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20</a:t>
            </a:fld>
            <a:endParaRPr lang="en-US" smtClean="0"/>
          </a:p>
        </p:txBody>
      </p:sp>
    </p:spTree>
    <p:extLst>
      <p:ext uri="{BB962C8B-B14F-4D97-AF65-F5344CB8AC3E}">
        <p14:creationId xmlns:p14="http://schemas.microsoft.com/office/powerpoint/2010/main" val="205038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latin typeface="Calibri" pitchFamily="34" charset="0"/>
              </a:rPr>
              <a:t>How nuclear</a:t>
            </a:r>
            <a:r>
              <a:rPr lang="en-US" baseline="0" dirty="0" smtClean="0">
                <a:latin typeface="Calibri" pitchFamily="34" charset="0"/>
              </a:rPr>
              <a:t> energy works</a:t>
            </a:r>
            <a:endParaRPr lang="en-US" dirty="0" smtClean="0">
              <a:latin typeface="Calibri" pitchFamily="34" charset="0"/>
            </a:endParaRPr>
          </a:p>
          <a:p>
            <a:r>
              <a:rPr lang="en-US" dirty="0" smtClean="0">
                <a:latin typeface="Calibri" pitchFamily="34" charset="0"/>
              </a:rPr>
              <a:t>Relate this to the strong force.</a:t>
            </a:r>
          </a:p>
          <a:p>
            <a:r>
              <a:rPr lang="en-US" dirty="0" smtClean="0">
                <a:latin typeface="Calibri" pitchFamily="34" charset="0"/>
              </a:rPr>
              <a:t>Quiz on this </a:t>
            </a:r>
            <a:r>
              <a:rPr lang="en-US" baseline="0" dirty="0" smtClean="0">
                <a:latin typeface="Calibri" pitchFamily="34" charset="0"/>
              </a:rPr>
              <a:t>next time.</a:t>
            </a:r>
            <a:endParaRPr lang="en-US" dirty="0" smtClean="0">
              <a:latin typeface="Calibri" pitchFamily="34" charset="0"/>
            </a:endParaRPr>
          </a:p>
        </p:txBody>
      </p:sp>
      <p:sp>
        <p:nvSpPr>
          <p:cNvPr id="96260" name="Slide Number Placeholder 3"/>
          <p:cNvSpPr>
            <a:spLocks noGrp="1"/>
          </p:cNvSpPr>
          <p:nvPr>
            <p:ph type="sldNum" sz="quarter" idx="5"/>
          </p:nvPr>
        </p:nvSpPr>
        <p:spPr>
          <a:noFill/>
        </p:spPr>
        <p:txBody>
          <a:bodyPr/>
          <a:lstStyle/>
          <a:p>
            <a:fld id="{64197718-36C4-45A7-BA08-B7653BE9184A}" type="slidenum">
              <a:rPr lang="en-US" smtClean="0"/>
              <a:pPr/>
              <a:t>21</a:t>
            </a:fld>
            <a:endParaRPr lang="en-US" smtClean="0"/>
          </a:p>
        </p:txBody>
      </p:sp>
    </p:spTree>
    <p:extLst>
      <p:ext uri="{BB962C8B-B14F-4D97-AF65-F5344CB8AC3E}">
        <p14:creationId xmlns:p14="http://schemas.microsoft.com/office/powerpoint/2010/main" val="2695173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to divide by number of nucleons.)</a:t>
            </a:r>
          </a:p>
          <a:p>
            <a:r>
              <a:rPr lang="en-US" dirty="0" smtClean="0"/>
              <a:t>End </a:t>
            </a:r>
            <a:r>
              <a:rPr lang="en-US" smtClean="0"/>
              <a:t>of Lecture 2.</a:t>
            </a:r>
            <a:endParaRPr lang="en-US" dirty="0" smtClean="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22</a:t>
            </a:fld>
            <a:endParaRPr lang="en-US" dirty="0"/>
          </a:p>
        </p:txBody>
      </p:sp>
    </p:spTree>
    <p:extLst>
      <p:ext uri="{BB962C8B-B14F-4D97-AF65-F5344CB8AC3E}">
        <p14:creationId xmlns:p14="http://schemas.microsoft.com/office/powerpoint/2010/main" val="2581534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to divide by number of nucleons.)</a:t>
            </a:r>
          </a:p>
          <a:p>
            <a:r>
              <a:rPr lang="en-US" dirty="0" smtClean="0"/>
              <a:t>Go to spreadsheet.</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23</a:t>
            </a:fld>
            <a:endParaRPr lang="en-US" dirty="0"/>
          </a:p>
        </p:txBody>
      </p:sp>
    </p:spTree>
    <p:extLst>
      <p:ext uri="{BB962C8B-B14F-4D97-AF65-F5344CB8AC3E}">
        <p14:creationId xmlns:p14="http://schemas.microsoft.com/office/powerpoint/2010/main" val="2581534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sym typeface="Wingdings" pitchFamily="2" charset="2"/>
            </a:endParaRP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24</a:t>
            </a:fld>
            <a:endParaRPr lang="en-US" smtClean="0"/>
          </a:p>
        </p:txBody>
      </p:sp>
    </p:spTree>
    <p:extLst>
      <p:ext uri="{BB962C8B-B14F-4D97-AF65-F5344CB8AC3E}">
        <p14:creationId xmlns:p14="http://schemas.microsoft.com/office/powerpoint/2010/main" val="306316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Acids &amp; bases:  both kinds</a:t>
            </a:r>
          </a:p>
          <a:p>
            <a:r>
              <a:rPr lang="en-US" dirty="0" smtClean="0"/>
              <a:t>Coordination compounds:  naming</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3</a:t>
            </a:fld>
            <a:endParaRPr lang="en-US" dirty="0"/>
          </a:p>
        </p:txBody>
      </p:sp>
    </p:spTree>
    <p:extLst>
      <p:ext uri="{BB962C8B-B14F-4D97-AF65-F5344CB8AC3E}">
        <p14:creationId xmlns:p14="http://schemas.microsoft.com/office/powerpoint/2010/main" val="341056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sym typeface="Wingdings" pitchFamily="2" charset="2"/>
            </a:endParaRP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25</a:t>
            </a:fld>
            <a:endParaRPr lang="en-US" smtClean="0"/>
          </a:p>
        </p:txBody>
      </p:sp>
    </p:spTree>
    <p:extLst>
      <p:ext uri="{BB962C8B-B14F-4D97-AF65-F5344CB8AC3E}">
        <p14:creationId xmlns:p14="http://schemas.microsoft.com/office/powerpoint/2010/main" val="833778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sym typeface="Wingdings" pitchFamily="2" charset="2"/>
            </a:endParaRP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26</a:t>
            </a:fld>
            <a:endParaRPr lang="en-US" smtClean="0"/>
          </a:p>
        </p:txBody>
      </p:sp>
    </p:spTree>
    <p:extLst>
      <p:ext uri="{BB962C8B-B14F-4D97-AF65-F5344CB8AC3E}">
        <p14:creationId xmlns:p14="http://schemas.microsoft.com/office/powerpoint/2010/main" val="973086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 sign, since focusing on forming instead of</a:t>
            </a:r>
            <a:r>
              <a:rPr lang="en-US" baseline="0" dirty="0" smtClean="0"/>
              <a:t> taking apart.</a:t>
            </a:r>
          </a:p>
          <a:p>
            <a:r>
              <a:rPr lang="en-US" baseline="0" dirty="0" smtClean="0"/>
              <a:t>Fe is the most stable element.  Fe and Ni meteorites.</a:t>
            </a:r>
          </a:p>
          <a:p>
            <a:r>
              <a:rPr lang="en-US" baseline="0" dirty="0" smtClean="0"/>
              <a:t>Where do the heavier elements come from.</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27</a:t>
            </a:fld>
            <a:endParaRPr lang="en-US" dirty="0"/>
          </a:p>
        </p:txBody>
      </p:sp>
    </p:spTree>
    <p:extLst>
      <p:ext uri="{BB962C8B-B14F-4D97-AF65-F5344CB8AC3E}">
        <p14:creationId xmlns:p14="http://schemas.microsoft.com/office/powerpoint/2010/main" val="370075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be positive)</a:t>
            </a:r>
          </a:p>
          <a:p>
            <a:r>
              <a:rPr lang="en-US" sz="1200" b="0" i="0" u="none" strike="noStrike" kern="1200" dirty="0" smtClean="0">
                <a:solidFill>
                  <a:schemeClr val="tx1"/>
                </a:solidFill>
                <a:effectLst/>
                <a:latin typeface="Times" pitchFamily="1" charset="0"/>
                <a:ea typeface="+mn-ea"/>
                <a:cs typeface="+mn-cs"/>
              </a:rPr>
              <a:t>Answer:  +7.97649</a:t>
            </a:r>
            <a:r>
              <a:rPr lang="en-US" dirty="0" smtClean="0"/>
              <a:t> MeV</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28</a:t>
            </a:fld>
            <a:endParaRPr lang="en-US" dirty="0"/>
          </a:p>
        </p:txBody>
      </p:sp>
    </p:spTree>
    <p:extLst>
      <p:ext uri="{BB962C8B-B14F-4D97-AF65-F5344CB8AC3E}">
        <p14:creationId xmlns:p14="http://schemas.microsoft.com/office/powerpoint/2010/main" val="121859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sym typeface="Wingdings" pitchFamily="2" charset="2"/>
            </a:endParaRP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29</a:t>
            </a:fld>
            <a:endParaRPr lang="en-US" smtClean="0"/>
          </a:p>
        </p:txBody>
      </p:sp>
    </p:spTree>
    <p:extLst>
      <p:ext uri="{BB962C8B-B14F-4D97-AF65-F5344CB8AC3E}">
        <p14:creationId xmlns:p14="http://schemas.microsoft.com/office/powerpoint/2010/main" val="2359335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sym typeface="Wingdings" pitchFamily="2" charset="2"/>
            </a:endParaRP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30</a:t>
            </a:fld>
            <a:endParaRPr lang="en-US" smtClean="0"/>
          </a:p>
        </p:txBody>
      </p:sp>
    </p:spTree>
    <p:extLst>
      <p:ext uri="{BB962C8B-B14F-4D97-AF65-F5344CB8AC3E}">
        <p14:creationId xmlns:p14="http://schemas.microsoft.com/office/powerpoint/2010/main" val="2480609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sym typeface="Wingdings" pitchFamily="2" charset="2"/>
            </a:endParaRPr>
          </a:p>
        </p:txBody>
      </p:sp>
      <p:sp>
        <p:nvSpPr>
          <p:cNvPr id="95236" name="Slide Number Placeholder 3"/>
          <p:cNvSpPr>
            <a:spLocks noGrp="1"/>
          </p:cNvSpPr>
          <p:nvPr>
            <p:ph type="sldNum" sz="quarter" idx="5"/>
          </p:nvPr>
        </p:nvSpPr>
        <p:spPr>
          <a:noFill/>
        </p:spPr>
        <p:txBody>
          <a:bodyPr/>
          <a:lstStyle/>
          <a:p>
            <a:fld id="{38088B69-DA5F-4ECE-A6C4-63066BDDFE31}" type="slidenum">
              <a:rPr lang="en-US" smtClean="0"/>
              <a:pPr/>
              <a:t>31</a:t>
            </a:fld>
            <a:endParaRPr lang="en-US" smtClean="0"/>
          </a:p>
        </p:txBody>
      </p:sp>
    </p:spTree>
    <p:extLst>
      <p:ext uri="{BB962C8B-B14F-4D97-AF65-F5344CB8AC3E}">
        <p14:creationId xmlns:p14="http://schemas.microsoft.com/office/powerpoint/2010/main" val="4209944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latin typeface="Calibri" pitchFamily="34" charset="0"/>
              </a:rPr>
              <a:t>Go back to figure and discuss fusion and fission.</a:t>
            </a:r>
          </a:p>
        </p:txBody>
      </p:sp>
      <p:sp>
        <p:nvSpPr>
          <p:cNvPr id="107524" name="Slide Number Placeholder 3"/>
          <p:cNvSpPr>
            <a:spLocks noGrp="1"/>
          </p:cNvSpPr>
          <p:nvPr>
            <p:ph type="sldNum" sz="quarter" idx="5"/>
          </p:nvPr>
        </p:nvSpPr>
        <p:spPr>
          <a:noFill/>
        </p:spPr>
        <p:txBody>
          <a:bodyPr/>
          <a:lstStyle/>
          <a:p>
            <a:fld id="{EEC33E41-8ECD-487F-85C5-E89911173094}" type="slidenum">
              <a:rPr lang="en-US" smtClean="0"/>
              <a:pPr/>
              <a:t>32</a:t>
            </a:fld>
            <a:endParaRPr lang="en-US" smtClean="0"/>
          </a:p>
        </p:txBody>
      </p:sp>
    </p:spTree>
    <p:extLst>
      <p:ext uri="{BB962C8B-B14F-4D97-AF65-F5344CB8AC3E}">
        <p14:creationId xmlns:p14="http://schemas.microsoft.com/office/powerpoint/2010/main" val="3223184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 do the heavier elements come from.</a:t>
            </a:r>
          </a:p>
          <a:p>
            <a:r>
              <a:rPr lang="en-US" baseline="0" dirty="0" smtClean="0"/>
              <a:t>End of lecture 3.</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33</a:t>
            </a:fld>
            <a:endParaRPr lang="en-US" dirty="0"/>
          </a:p>
        </p:txBody>
      </p:sp>
    </p:spTree>
    <p:extLst>
      <p:ext uri="{BB962C8B-B14F-4D97-AF65-F5344CB8AC3E}">
        <p14:creationId xmlns:p14="http://schemas.microsoft.com/office/powerpoint/2010/main" val="3700753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latin typeface="Calibri" pitchFamily="34" charset="0"/>
            </a:endParaRPr>
          </a:p>
        </p:txBody>
      </p:sp>
      <p:sp>
        <p:nvSpPr>
          <p:cNvPr id="107524" name="Slide Number Placeholder 3"/>
          <p:cNvSpPr>
            <a:spLocks noGrp="1"/>
          </p:cNvSpPr>
          <p:nvPr>
            <p:ph type="sldNum" sz="quarter" idx="5"/>
          </p:nvPr>
        </p:nvSpPr>
        <p:spPr>
          <a:noFill/>
        </p:spPr>
        <p:txBody>
          <a:bodyPr/>
          <a:lstStyle/>
          <a:p>
            <a:fld id="{EEC33E41-8ECD-487F-85C5-E89911173094}" type="slidenum">
              <a:rPr lang="en-US" smtClean="0"/>
              <a:pPr/>
              <a:t>34</a:t>
            </a:fld>
            <a:endParaRPr lang="en-US" smtClean="0"/>
          </a:p>
        </p:txBody>
      </p:sp>
    </p:spTree>
    <p:extLst>
      <p:ext uri="{BB962C8B-B14F-4D97-AF65-F5344CB8AC3E}">
        <p14:creationId xmlns:p14="http://schemas.microsoft.com/office/powerpoint/2010/main" val="222339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Acids &amp; bases:  both kinds</a:t>
            </a:r>
          </a:p>
          <a:p>
            <a:r>
              <a:rPr lang="en-US" dirty="0" smtClean="0"/>
              <a:t>Coordination compounds:  naming</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4</a:t>
            </a:fld>
            <a:endParaRPr lang="en-US" dirty="0"/>
          </a:p>
        </p:txBody>
      </p:sp>
    </p:spTree>
    <p:extLst>
      <p:ext uri="{BB962C8B-B14F-4D97-AF65-F5344CB8AC3E}">
        <p14:creationId xmlns:p14="http://schemas.microsoft.com/office/powerpoint/2010/main" val="875008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smtClean="0">
                <a:latin typeface="Calibri" pitchFamily="34" charset="0"/>
              </a:rPr>
              <a:t>No objectives for section 1.2</a:t>
            </a:r>
          </a:p>
        </p:txBody>
      </p:sp>
      <p:sp>
        <p:nvSpPr>
          <p:cNvPr id="108548" name="Slide Number Placeholder 3"/>
          <p:cNvSpPr>
            <a:spLocks noGrp="1"/>
          </p:cNvSpPr>
          <p:nvPr>
            <p:ph type="sldNum" sz="quarter" idx="5"/>
          </p:nvPr>
        </p:nvSpPr>
        <p:spPr>
          <a:noFill/>
        </p:spPr>
        <p:txBody>
          <a:bodyPr/>
          <a:lstStyle/>
          <a:p>
            <a:fld id="{447B96B9-A910-4EED-81D1-1ACC951A2AB1}" type="slidenum">
              <a:rPr lang="en-US" smtClean="0"/>
              <a:pPr/>
              <a:t>35</a:t>
            </a:fld>
            <a:endParaRPr lang="en-US" smtClean="0"/>
          </a:p>
        </p:txBody>
      </p:sp>
    </p:spTree>
    <p:extLst>
      <p:ext uri="{BB962C8B-B14F-4D97-AF65-F5344CB8AC3E}">
        <p14:creationId xmlns:p14="http://schemas.microsoft.com/office/powerpoint/2010/main" val="59376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smtClean="0">
                <a:latin typeface="Calibri" pitchFamily="34" charset="0"/>
              </a:rPr>
              <a:t>-1176 + -809.1 - -1793.6</a:t>
            </a:r>
          </a:p>
          <a:p>
            <a:r>
              <a:rPr lang="en-US" dirty="0" smtClean="0">
                <a:latin typeface="Calibri" pitchFamily="34" charset="0"/>
              </a:rPr>
              <a:t>No objectives for section 1.2</a:t>
            </a:r>
          </a:p>
        </p:txBody>
      </p:sp>
      <p:sp>
        <p:nvSpPr>
          <p:cNvPr id="108548" name="Slide Number Placeholder 3"/>
          <p:cNvSpPr>
            <a:spLocks noGrp="1"/>
          </p:cNvSpPr>
          <p:nvPr>
            <p:ph type="sldNum" sz="quarter" idx="5"/>
          </p:nvPr>
        </p:nvSpPr>
        <p:spPr>
          <a:noFill/>
        </p:spPr>
        <p:txBody>
          <a:bodyPr/>
          <a:lstStyle/>
          <a:p>
            <a:fld id="{447B96B9-A910-4EED-81D1-1ACC951A2AB1}" type="slidenum">
              <a:rPr lang="en-US" smtClean="0"/>
              <a:pPr/>
              <a:t>36</a:t>
            </a:fld>
            <a:endParaRPr lang="en-US" smtClean="0"/>
          </a:p>
        </p:txBody>
      </p:sp>
    </p:spTree>
    <p:extLst>
      <p:ext uri="{BB962C8B-B14F-4D97-AF65-F5344CB8AC3E}">
        <p14:creationId xmlns:p14="http://schemas.microsoft.com/office/powerpoint/2010/main" val="2675061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latin typeface="Calibri" pitchFamily="34" charset="0"/>
            </a:endParaRPr>
          </a:p>
        </p:txBody>
      </p:sp>
      <p:sp>
        <p:nvSpPr>
          <p:cNvPr id="97284" name="Slide Number Placeholder 3"/>
          <p:cNvSpPr>
            <a:spLocks noGrp="1"/>
          </p:cNvSpPr>
          <p:nvPr>
            <p:ph type="sldNum" sz="quarter" idx="5"/>
          </p:nvPr>
        </p:nvSpPr>
        <p:spPr>
          <a:noFill/>
        </p:spPr>
        <p:txBody>
          <a:bodyPr/>
          <a:lstStyle/>
          <a:p>
            <a:fld id="{1B3664F4-1512-4E6C-AC02-AF81E644D704}" type="slidenum">
              <a:rPr lang="en-US" smtClean="0"/>
              <a:pPr/>
              <a:t>37</a:t>
            </a:fld>
            <a:endParaRPr lang="en-US" smtClean="0"/>
          </a:p>
        </p:txBody>
      </p:sp>
    </p:spTree>
    <p:extLst>
      <p:ext uri="{BB962C8B-B14F-4D97-AF65-F5344CB8AC3E}">
        <p14:creationId xmlns:p14="http://schemas.microsoft.com/office/powerpoint/2010/main" val="285863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smtClean="0"/>
              <a:t>Note that this is atom fraction, not mass fraction.  H is 93% of atoms in sun.</a:t>
            </a:r>
          </a:p>
          <a:p>
            <a:r>
              <a:rPr lang="en-US" dirty="0" smtClean="0"/>
              <a:t>Even atomic numbers are more abundant (except for the one place indicated by the colored elements).  Evidently, even</a:t>
            </a:r>
            <a:r>
              <a:rPr lang="en-US" baseline="0" dirty="0" smtClean="0"/>
              <a:t> atomic numbers are more stable than odd.  Due to </a:t>
            </a:r>
            <a:r>
              <a:rPr lang="en-US" baseline="0" dirty="0" err="1" smtClean="0"/>
              <a:t>nucleosynthesis</a:t>
            </a:r>
            <a:r>
              <a:rPr lang="en-US" baseline="0" dirty="0" smtClean="0"/>
              <a:t>:  He-4.</a:t>
            </a:r>
            <a:endParaRPr lang="en-US" dirty="0" smtClean="0"/>
          </a:p>
          <a:p>
            <a:r>
              <a:rPr lang="en-US" dirty="0" smtClean="0"/>
              <a:t>Dip at Li, Be, B:  common</a:t>
            </a:r>
            <a:r>
              <a:rPr lang="en-US" baseline="0" dirty="0" smtClean="0"/>
              <a:t> in stars with planets.  Seems to mix up the atmosphere, sending Li down into the fiery depths of the star.</a:t>
            </a:r>
            <a:endParaRPr lang="en-US" dirty="0" smtClean="0"/>
          </a:p>
          <a:p>
            <a:r>
              <a:rPr lang="en-US" dirty="0" smtClean="0"/>
              <a:t>Maximum around Fe, Ni</a:t>
            </a:r>
          </a:p>
          <a:p>
            <a:r>
              <a:rPr lang="en-US" dirty="0" smtClean="0"/>
              <a:t>Low abundance beyond Ni</a:t>
            </a:r>
          </a:p>
        </p:txBody>
      </p:sp>
      <p:sp>
        <p:nvSpPr>
          <p:cNvPr id="101380" name="Slide Number Placeholder 3"/>
          <p:cNvSpPr>
            <a:spLocks noGrp="1"/>
          </p:cNvSpPr>
          <p:nvPr>
            <p:ph type="sldNum" sz="quarter" idx="5"/>
          </p:nvPr>
        </p:nvSpPr>
        <p:spPr>
          <a:noFill/>
        </p:spPr>
        <p:txBody>
          <a:bodyPr/>
          <a:lstStyle/>
          <a:p>
            <a:fld id="{A6E56DC0-7F12-485A-B96F-9C6E885F95E8}" type="slidenum">
              <a:rPr lang="en-US" smtClean="0"/>
              <a:pPr/>
              <a:t>38</a:t>
            </a:fld>
            <a:endParaRPr lang="en-US" smtClean="0"/>
          </a:p>
        </p:txBody>
      </p:sp>
    </p:spTree>
    <p:extLst>
      <p:ext uri="{BB962C8B-B14F-4D97-AF65-F5344CB8AC3E}">
        <p14:creationId xmlns:p14="http://schemas.microsoft.com/office/powerpoint/2010/main" val="2867427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t>The dip after Fe is less</a:t>
            </a:r>
          </a:p>
          <a:p>
            <a:endParaRPr lang="en-US" smtClean="0"/>
          </a:p>
        </p:txBody>
      </p:sp>
      <p:sp>
        <p:nvSpPr>
          <p:cNvPr id="102404" name="Slide Number Placeholder 3"/>
          <p:cNvSpPr>
            <a:spLocks noGrp="1"/>
          </p:cNvSpPr>
          <p:nvPr>
            <p:ph type="sldNum" sz="quarter" idx="5"/>
          </p:nvPr>
        </p:nvSpPr>
        <p:spPr>
          <a:noFill/>
        </p:spPr>
        <p:txBody>
          <a:bodyPr/>
          <a:lstStyle/>
          <a:p>
            <a:fld id="{DB4FB37C-FC33-4622-8120-06601BAF4289}" type="slidenum">
              <a:rPr lang="en-US" smtClean="0"/>
              <a:pPr/>
              <a:t>40</a:t>
            </a:fld>
            <a:endParaRPr lang="en-US" smtClean="0"/>
          </a:p>
        </p:txBody>
      </p:sp>
    </p:spTree>
    <p:extLst>
      <p:ext uri="{BB962C8B-B14F-4D97-AF65-F5344CB8AC3E}">
        <p14:creationId xmlns:p14="http://schemas.microsoft.com/office/powerpoint/2010/main" val="1334249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smtClean="0">
              <a:latin typeface="Calibri" pitchFamily="34" charset="0"/>
            </a:endParaRPr>
          </a:p>
        </p:txBody>
      </p:sp>
      <p:sp>
        <p:nvSpPr>
          <p:cNvPr id="97284" name="Slide Number Placeholder 3"/>
          <p:cNvSpPr>
            <a:spLocks noGrp="1"/>
          </p:cNvSpPr>
          <p:nvPr>
            <p:ph type="sldNum" sz="quarter" idx="5"/>
          </p:nvPr>
        </p:nvSpPr>
        <p:spPr>
          <a:noFill/>
        </p:spPr>
        <p:txBody>
          <a:bodyPr/>
          <a:lstStyle/>
          <a:p>
            <a:fld id="{1B3664F4-1512-4E6C-AC02-AF81E644D704}" type="slidenum">
              <a:rPr lang="en-US" smtClean="0"/>
              <a:pPr/>
              <a:t>41</a:t>
            </a:fld>
            <a:endParaRPr lang="en-US" smtClean="0"/>
          </a:p>
        </p:txBody>
      </p:sp>
    </p:spTree>
    <p:extLst>
      <p:ext uri="{BB962C8B-B14F-4D97-AF65-F5344CB8AC3E}">
        <p14:creationId xmlns:p14="http://schemas.microsoft.com/office/powerpoint/2010/main" val="4136656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Problem:  how get neutrons from H, which is just a proton?</a:t>
            </a:r>
          </a:p>
          <a:p>
            <a:r>
              <a:rPr lang="en-US" dirty="0" smtClean="0"/>
              <a:t>Supernova</a:t>
            </a:r>
          </a:p>
          <a:p>
            <a:endParaRPr lang="en-US" dirty="0" smtClean="0"/>
          </a:p>
        </p:txBody>
      </p:sp>
      <p:sp>
        <p:nvSpPr>
          <p:cNvPr id="103428" name="Slide Number Placeholder 3"/>
          <p:cNvSpPr>
            <a:spLocks noGrp="1"/>
          </p:cNvSpPr>
          <p:nvPr>
            <p:ph type="sldNum" sz="quarter" idx="5"/>
          </p:nvPr>
        </p:nvSpPr>
        <p:spPr>
          <a:noFill/>
        </p:spPr>
        <p:txBody>
          <a:bodyPr/>
          <a:lstStyle/>
          <a:p>
            <a:fld id="{6468F701-E658-480D-A9AD-826738FACC5D}" type="slidenum">
              <a:rPr lang="en-US" smtClean="0"/>
              <a:pPr/>
              <a:t>42</a:t>
            </a:fld>
            <a:endParaRPr lang="en-US" smtClean="0"/>
          </a:p>
        </p:txBody>
      </p:sp>
    </p:spTree>
    <p:extLst>
      <p:ext uri="{BB962C8B-B14F-4D97-AF65-F5344CB8AC3E}">
        <p14:creationId xmlns:p14="http://schemas.microsoft.com/office/powerpoint/2010/main" val="1370732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b="1" dirty="0" smtClean="0"/>
              <a:t>Needs figures/diagrams for explanation</a:t>
            </a:r>
          </a:p>
          <a:p>
            <a:endParaRPr lang="en-US" dirty="0" smtClean="0">
              <a:latin typeface="Calibri" pitchFamily="34" charset="0"/>
            </a:endParaRPr>
          </a:p>
        </p:txBody>
      </p:sp>
      <p:sp>
        <p:nvSpPr>
          <p:cNvPr id="109572" name="Slide Number Placeholder 3"/>
          <p:cNvSpPr>
            <a:spLocks noGrp="1"/>
          </p:cNvSpPr>
          <p:nvPr>
            <p:ph type="sldNum" sz="quarter" idx="5"/>
          </p:nvPr>
        </p:nvSpPr>
        <p:spPr>
          <a:noFill/>
        </p:spPr>
        <p:txBody>
          <a:bodyPr/>
          <a:lstStyle/>
          <a:p>
            <a:fld id="{C168187C-A13B-47D5-B5A1-2F8954478C90}" type="slidenum">
              <a:rPr lang="en-US" smtClean="0"/>
              <a:pPr/>
              <a:t>44</a:t>
            </a:fld>
            <a:endParaRPr lang="en-US" smtClean="0"/>
          </a:p>
        </p:txBody>
      </p:sp>
    </p:spTree>
    <p:extLst>
      <p:ext uri="{BB962C8B-B14F-4D97-AF65-F5344CB8AC3E}">
        <p14:creationId xmlns:p14="http://schemas.microsoft.com/office/powerpoint/2010/main" val="848239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Reverse reaction takes place, forming N-14.</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45</a:t>
            </a:fld>
            <a:endParaRPr lang="en-US" dirty="0"/>
          </a:p>
        </p:txBody>
      </p:sp>
    </p:spTree>
    <p:extLst>
      <p:ext uri="{BB962C8B-B14F-4D97-AF65-F5344CB8AC3E}">
        <p14:creationId xmlns:p14="http://schemas.microsoft.com/office/powerpoint/2010/main" val="675841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supernova.</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46</a:t>
            </a:fld>
            <a:endParaRPr lang="en-US" dirty="0"/>
          </a:p>
        </p:txBody>
      </p:sp>
    </p:spTree>
    <p:extLst>
      <p:ext uri="{BB962C8B-B14F-4D97-AF65-F5344CB8AC3E}">
        <p14:creationId xmlns:p14="http://schemas.microsoft.com/office/powerpoint/2010/main" val="147356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Acids &amp; bases:  both kinds</a:t>
            </a:r>
          </a:p>
          <a:p>
            <a:r>
              <a:rPr lang="en-US" dirty="0" smtClean="0"/>
              <a:t>Coordination compounds:  naming</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5</a:t>
            </a:fld>
            <a:endParaRPr lang="en-US" dirty="0"/>
          </a:p>
        </p:txBody>
      </p:sp>
    </p:spTree>
    <p:extLst>
      <p:ext uri="{BB962C8B-B14F-4D97-AF65-F5344CB8AC3E}">
        <p14:creationId xmlns:p14="http://schemas.microsoft.com/office/powerpoint/2010/main" val="304251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Acids &amp; bases:  both kinds</a:t>
            </a:r>
          </a:p>
          <a:p>
            <a:r>
              <a:rPr lang="en-US" dirty="0" smtClean="0"/>
              <a:t>Coordination compounds:  naming</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6</a:t>
            </a:fld>
            <a:endParaRPr lang="en-US" dirty="0"/>
          </a:p>
        </p:txBody>
      </p:sp>
    </p:spTree>
    <p:extLst>
      <p:ext uri="{BB962C8B-B14F-4D97-AF65-F5344CB8AC3E}">
        <p14:creationId xmlns:p14="http://schemas.microsoft.com/office/powerpoint/2010/main" val="257844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Coordination compounds:  naming</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7</a:t>
            </a:fld>
            <a:endParaRPr lang="en-US" dirty="0"/>
          </a:p>
        </p:txBody>
      </p:sp>
    </p:spTree>
    <p:extLst>
      <p:ext uri="{BB962C8B-B14F-4D97-AF65-F5344CB8AC3E}">
        <p14:creationId xmlns:p14="http://schemas.microsoft.com/office/powerpoint/2010/main" val="528120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Coordination compounds:  naming</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8</a:t>
            </a:fld>
            <a:endParaRPr lang="en-US" dirty="0"/>
          </a:p>
        </p:txBody>
      </p:sp>
    </p:spTree>
    <p:extLst>
      <p:ext uri="{BB962C8B-B14F-4D97-AF65-F5344CB8AC3E}">
        <p14:creationId xmlns:p14="http://schemas.microsoft.com/office/powerpoint/2010/main" val="196726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12</a:t>
            </a:fld>
            <a:endParaRPr lang="en-US" dirty="0"/>
          </a:p>
        </p:txBody>
      </p:sp>
    </p:spTree>
    <p:extLst>
      <p:ext uri="{BB962C8B-B14F-4D97-AF65-F5344CB8AC3E}">
        <p14:creationId xmlns:p14="http://schemas.microsoft.com/office/powerpoint/2010/main" val="64350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force holds </a:t>
            </a:r>
            <a:r>
              <a:rPr lang="en-US" b="1" dirty="0" smtClean="0"/>
              <a:t>nucleons</a:t>
            </a:r>
            <a:r>
              <a:rPr lang="en-US" dirty="0" smtClean="0"/>
              <a:t> together</a:t>
            </a:r>
          </a:p>
          <a:p>
            <a:r>
              <a:rPr lang="en-US" dirty="0" smtClean="0"/>
              <a:t>He just</a:t>
            </a:r>
            <a:r>
              <a:rPr lang="en-US" baseline="0" dirty="0" smtClean="0"/>
              <a:t> formed in the big bang; no details</a:t>
            </a:r>
            <a:endParaRPr lang="en-US" dirty="0"/>
          </a:p>
        </p:txBody>
      </p:sp>
      <p:sp>
        <p:nvSpPr>
          <p:cNvPr id="4" name="Slide Number Placeholder 3"/>
          <p:cNvSpPr>
            <a:spLocks noGrp="1"/>
          </p:cNvSpPr>
          <p:nvPr>
            <p:ph type="sldNum" sz="quarter" idx="10"/>
          </p:nvPr>
        </p:nvSpPr>
        <p:spPr/>
        <p:txBody>
          <a:bodyPr/>
          <a:lstStyle/>
          <a:p>
            <a:pPr>
              <a:defRPr/>
            </a:pPr>
            <a:fld id="{DDA85706-7C85-4059-8C6A-4EBBB8172CB0}" type="slidenum">
              <a:rPr lang="en-US" smtClean="0"/>
              <a:pPr>
                <a:defRPr/>
              </a:pPr>
              <a:t>13</a:t>
            </a:fld>
            <a:endParaRPr lang="en-US" dirty="0"/>
          </a:p>
        </p:txBody>
      </p:sp>
    </p:spTree>
    <p:extLst>
      <p:ext uri="{BB962C8B-B14F-4D97-AF65-F5344CB8AC3E}">
        <p14:creationId xmlns:p14="http://schemas.microsoft.com/office/powerpoint/2010/main" val="9024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6"/>
            <a:ext cx="8534400" cy="1470025"/>
          </a:xfrm>
        </p:spPr>
        <p:txBody>
          <a:bodyPr>
            <a:normAutofit/>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914400" y="3886200"/>
            <a:ext cx="7315200" cy="1752600"/>
          </a:xfrm>
        </p:spPr>
        <p:txBody>
          <a:bodyPr/>
          <a:lstStyle>
            <a:lvl1pPr marL="0" indent="0" algn="ctr">
              <a:buNone/>
              <a:defRPr>
                <a:solidFill>
                  <a:schemeClr val="tx1">
                    <a:tint val="75000"/>
                  </a:schemeClr>
                </a:solidFill>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0" indent="0" algn="ctr">
              <a:buNone/>
              <a:defRPr>
                <a:solidFill>
                  <a:schemeClr val="tx1">
                    <a:tint val="75000"/>
                  </a:schemeClr>
                </a:solidFill>
              </a:defRPr>
            </a:lvl4pPr>
            <a:lvl5pPr marL="1828694" indent="0" algn="ctr">
              <a:buNone/>
              <a:defRPr>
                <a:solidFill>
                  <a:schemeClr val="tx1">
                    <a:tint val="75000"/>
                  </a:schemeClr>
                </a:solidFill>
              </a:defRPr>
            </a:lvl5pPr>
            <a:lvl6pPr marL="2285868" indent="0" algn="ctr">
              <a:buNone/>
              <a:defRPr>
                <a:solidFill>
                  <a:schemeClr val="tx1">
                    <a:tint val="75000"/>
                  </a:schemeClr>
                </a:solidFill>
              </a:defRPr>
            </a:lvl6pPr>
            <a:lvl7pPr marL="2743042" indent="0" algn="ctr">
              <a:buNone/>
              <a:defRPr>
                <a:solidFill>
                  <a:schemeClr val="tx1">
                    <a:tint val="75000"/>
                  </a:schemeClr>
                </a:solidFill>
              </a:defRPr>
            </a:lvl7pPr>
            <a:lvl8pPr marL="3200215" indent="0" algn="ctr">
              <a:buNone/>
              <a:defRPr>
                <a:solidFill>
                  <a:schemeClr val="tx1">
                    <a:tint val="75000"/>
                  </a:schemeClr>
                </a:solidFill>
              </a:defRPr>
            </a:lvl8pPr>
            <a:lvl9pPr marL="3657388"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Blank">
    <p:bg>
      <p:bgPr>
        <a:solidFill>
          <a:schemeClr val="tx1"/>
        </a:solid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1" y="6457891"/>
            <a:ext cx="3446713" cy="400110"/>
          </a:xfrm>
        </p:spPr>
        <p:txBody>
          <a:bodyPr wrap="none">
            <a:spAutoFit/>
          </a:bodyPr>
          <a:lstStyle>
            <a:lvl1pPr>
              <a:buNone/>
              <a:defRPr sz="2000">
                <a:solidFill>
                  <a:schemeClr val="bg1"/>
                </a:solidFill>
              </a:defRPr>
            </a:lvl1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74" indent="0">
              <a:buNone/>
              <a:defRPr sz="1800">
                <a:solidFill>
                  <a:schemeClr val="tx1">
                    <a:tint val="75000"/>
                  </a:schemeClr>
                </a:solidFill>
              </a:defRPr>
            </a:lvl2pPr>
            <a:lvl3pPr marL="914348" indent="0">
              <a:buNone/>
              <a:defRPr sz="1600">
                <a:solidFill>
                  <a:schemeClr val="tx1">
                    <a:tint val="75000"/>
                  </a:schemeClr>
                </a:solidFill>
              </a:defRPr>
            </a:lvl3pPr>
            <a:lvl4pPr marL="1371520" indent="0">
              <a:buNone/>
              <a:defRPr sz="1400">
                <a:solidFill>
                  <a:schemeClr val="tx1">
                    <a:tint val="75000"/>
                  </a:schemeClr>
                </a:solidFill>
              </a:defRPr>
            </a:lvl4pPr>
            <a:lvl5pPr marL="1828694" indent="0">
              <a:buNone/>
              <a:defRPr sz="1400">
                <a:solidFill>
                  <a:schemeClr val="tx1">
                    <a:tint val="75000"/>
                  </a:schemeClr>
                </a:solidFill>
              </a:defRPr>
            </a:lvl5pPr>
            <a:lvl6pPr marL="2285868" indent="0">
              <a:buNone/>
              <a:defRPr sz="1400">
                <a:solidFill>
                  <a:schemeClr val="tx1">
                    <a:tint val="75000"/>
                  </a:schemeClr>
                </a:solidFill>
              </a:defRPr>
            </a:lvl6pPr>
            <a:lvl7pPr marL="2743042" indent="0">
              <a:buNone/>
              <a:defRPr sz="1400">
                <a:solidFill>
                  <a:schemeClr val="tx1">
                    <a:tint val="75000"/>
                  </a:schemeClr>
                </a:solidFill>
              </a:defRPr>
            </a:lvl7pPr>
            <a:lvl8pPr marL="3200215" indent="0">
              <a:buNone/>
              <a:defRPr sz="1400">
                <a:solidFill>
                  <a:schemeClr val="tx1">
                    <a:tint val="75000"/>
                  </a:schemeClr>
                </a:solidFill>
              </a:defRPr>
            </a:lvl8pPr>
            <a:lvl9pPr marL="365738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0A0A8D-10CC-4119-917B-A380BE35C917}"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0" y="1143001"/>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1"/>
            <a:ext cx="4495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620EC1E9-33F3-4EC4-8ECE-4F563A92D82E}"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1260475"/>
            <a:ext cx="4497388" cy="639762"/>
          </a:xfrm>
        </p:spPr>
        <p:txBody>
          <a:bodyPr anchor="b"/>
          <a:lstStyle>
            <a:lvl1pPr marL="0" indent="0">
              <a:buNone/>
              <a:defRPr sz="2400" b="1"/>
            </a:lvl1pPr>
            <a:lvl2pPr marL="457174" indent="0">
              <a:buNone/>
              <a:defRPr sz="2000" b="1"/>
            </a:lvl2pPr>
            <a:lvl3pPr marL="914348" indent="0">
              <a:buNone/>
              <a:defRPr sz="1800" b="1"/>
            </a:lvl3pPr>
            <a:lvl4pPr marL="1371520" indent="0">
              <a:buNone/>
              <a:defRPr sz="1600" b="1"/>
            </a:lvl4pPr>
            <a:lvl5pPr marL="1828694" indent="0">
              <a:buNone/>
              <a:defRPr sz="1600" b="1"/>
            </a:lvl5pPr>
            <a:lvl6pPr marL="2285868" indent="0">
              <a:buNone/>
              <a:defRPr sz="1600" b="1"/>
            </a:lvl6pPr>
            <a:lvl7pPr marL="2743042" indent="0">
              <a:buNone/>
              <a:defRPr sz="1600" b="1"/>
            </a:lvl7pPr>
            <a:lvl8pPr marL="3200215" indent="0">
              <a:buNone/>
              <a:defRPr sz="1600" b="1"/>
            </a:lvl8pPr>
            <a:lvl9pPr marL="36573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900236"/>
            <a:ext cx="4497388" cy="4271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0475"/>
            <a:ext cx="4498975" cy="639762"/>
          </a:xfrm>
        </p:spPr>
        <p:txBody>
          <a:bodyPr anchor="b"/>
          <a:lstStyle>
            <a:lvl1pPr marL="0" indent="0">
              <a:buNone/>
              <a:defRPr sz="2400" b="1"/>
            </a:lvl1pPr>
            <a:lvl2pPr marL="457174" indent="0">
              <a:buNone/>
              <a:defRPr sz="2000" b="1"/>
            </a:lvl2pPr>
            <a:lvl3pPr marL="914348" indent="0">
              <a:buNone/>
              <a:defRPr sz="1800" b="1"/>
            </a:lvl3pPr>
            <a:lvl4pPr marL="1371520" indent="0">
              <a:buNone/>
              <a:defRPr sz="1600" b="1"/>
            </a:lvl4pPr>
            <a:lvl5pPr marL="1828694" indent="0">
              <a:buNone/>
              <a:defRPr sz="1600" b="1"/>
            </a:lvl5pPr>
            <a:lvl6pPr marL="2285868" indent="0">
              <a:buNone/>
              <a:defRPr sz="1600" b="1"/>
            </a:lvl6pPr>
            <a:lvl7pPr marL="2743042" indent="0">
              <a:buNone/>
              <a:defRPr sz="1600" b="1"/>
            </a:lvl7pPr>
            <a:lvl8pPr marL="3200215" indent="0">
              <a:buNone/>
              <a:defRPr sz="1600" b="1"/>
            </a:lvl8pPr>
            <a:lvl9pPr marL="36573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0236"/>
            <a:ext cx="4498975" cy="4271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0FFD37-6775-462C-AD5B-345FF3C50C59}"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34655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0"/>
            <a:ext cx="5568950" cy="6248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 y="1162051"/>
            <a:ext cx="3465513" cy="5086350"/>
          </a:xfrm>
        </p:spPr>
        <p:txBody>
          <a:bodyPr/>
          <a:lstStyle>
            <a:lvl1pPr marL="0" indent="0">
              <a:buNone/>
              <a:defRPr sz="1400"/>
            </a:lvl1pPr>
            <a:lvl2pPr marL="457174" indent="0">
              <a:buNone/>
              <a:defRPr sz="1200"/>
            </a:lvl2pPr>
            <a:lvl3pPr marL="914348" indent="0">
              <a:buNone/>
              <a:defRPr sz="1000"/>
            </a:lvl3pPr>
            <a:lvl4pPr marL="1371520" indent="0">
              <a:buNone/>
              <a:defRPr sz="900"/>
            </a:lvl4pPr>
            <a:lvl5pPr marL="1828694" indent="0">
              <a:buNone/>
              <a:defRPr sz="900"/>
            </a:lvl5pPr>
            <a:lvl6pPr marL="2285868" indent="0">
              <a:buNone/>
              <a:defRPr sz="900"/>
            </a:lvl6pPr>
            <a:lvl7pPr marL="2743042" indent="0">
              <a:buNone/>
              <a:defRPr sz="900"/>
            </a:lvl7pPr>
            <a:lvl8pPr marL="3200215" indent="0">
              <a:buNone/>
              <a:defRPr sz="900"/>
            </a:lvl8pPr>
            <a:lvl9pPr marL="365738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F98A06-6533-49D1-9F44-18F04D364B88}"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74" indent="0">
              <a:buNone/>
              <a:defRPr sz="2800"/>
            </a:lvl2pPr>
            <a:lvl3pPr marL="914348" indent="0">
              <a:buNone/>
              <a:defRPr sz="2400"/>
            </a:lvl3pPr>
            <a:lvl4pPr marL="1371520" indent="0">
              <a:buNone/>
              <a:defRPr sz="2000"/>
            </a:lvl4pPr>
            <a:lvl5pPr marL="1828694" indent="0">
              <a:buNone/>
              <a:defRPr sz="2000"/>
            </a:lvl5pPr>
            <a:lvl6pPr marL="2285868" indent="0">
              <a:buNone/>
              <a:defRPr sz="2000"/>
            </a:lvl6pPr>
            <a:lvl7pPr marL="2743042" indent="0">
              <a:buNone/>
              <a:defRPr sz="2000"/>
            </a:lvl7pPr>
            <a:lvl8pPr marL="3200215" indent="0">
              <a:buNone/>
              <a:defRPr sz="2000"/>
            </a:lvl8pPr>
            <a:lvl9pPr marL="365738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4" indent="0">
              <a:buNone/>
              <a:defRPr sz="1200"/>
            </a:lvl2pPr>
            <a:lvl3pPr marL="914348" indent="0">
              <a:buNone/>
              <a:defRPr sz="1000"/>
            </a:lvl3pPr>
            <a:lvl4pPr marL="1371520" indent="0">
              <a:buNone/>
              <a:defRPr sz="900"/>
            </a:lvl4pPr>
            <a:lvl5pPr marL="1828694" indent="0">
              <a:buNone/>
              <a:defRPr sz="900"/>
            </a:lvl5pPr>
            <a:lvl6pPr marL="2285868" indent="0">
              <a:buNone/>
              <a:defRPr sz="900"/>
            </a:lvl6pPr>
            <a:lvl7pPr marL="2743042" indent="0">
              <a:buNone/>
              <a:defRPr sz="900"/>
            </a:lvl7pPr>
            <a:lvl8pPr marL="3200215" indent="0">
              <a:buNone/>
              <a:defRPr sz="900"/>
            </a:lvl8pPr>
            <a:lvl9pPr marL="365738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695CF1-E6C0-46A9-816E-F920818FB45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chor="t"/>
          <a:lstStyle>
            <a:lvl1pPr>
              <a:defRPr sz="3600" baseline="0">
                <a:solidFill>
                  <a:schemeClr val="tx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0" y="6457890"/>
            <a:ext cx="3429905" cy="397172"/>
          </a:xfrm>
        </p:spPr>
        <p:txBody>
          <a:bodyPr wrap="none">
            <a:spAutoFit/>
          </a:bodyPr>
          <a:lstStyle>
            <a:lvl1pPr>
              <a:buNone/>
              <a:defRPr sz="2000"/>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chor="t" anchorCtr="0">
            <a:normAutofit/>
          </a:bodyPr>
          <a:lstStyle>
            <a:lvl1pPr algn="l">
              <a:defRPr sz="3200">
                <a:solidFill>
                  <a:schemeClr val="accent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533400"/>
            <a:ext cx="9144000" cy="646331"/>
          </a:xfrm>
        </p:spPr>
        <p:txBody>
          <a:bodyPr wrap="square">
            <a:spAutoFit/>
          </a:bodyPr>
          <a:lstStyle>
            <a:lvl1pPr marL="0" indent="0">
              <a:buNone/>
              <a:defRPr sz="3600" baseline="0"/>
            </a:lvl1pPr>
            <a:lvl2pPr>
              <a:defRPr sz="3600"/>
            </a:lvl2pPr>
            <a:lvl3pPr>
              <a:defRPr sz="3600"/>
            </a:lvl3pPr>
            <a:lvl4pPr>
              <a:defRPr sz="3600"/>
            </a:lvl4pPr>
            <a:lvl5pPr>
              <a:defRPr sz="3600"/>
            </a:lvl5pPr>
          </a:lstStyle>
          <a:p>
            <a:pPr lvl="0"/>
            <a:r>
              <a:rPr lang="en-US" dirty="0" smtClean="0"/>
              <a:t>Click to edit Master text styles</a:t>
            </a:r>
          </a:p>
        </p:txBody>
      </p:sp>
      <p:sp>
        <p:nvSpPr>
          <p:cNvPr id="7" name="Text Placeholder 7"/>
          <p:cNvSpPr>
            <a:spLocks noGrp="1"/>
          </p:cNvSpPr>
          <p:nvPr>
            <p:ph type="body" sz="quarter" idx="13"/>
          </p:nvPr>
        </p:nvSpPr>
        <p:spPr>
          <a:xfrm>
            <a:off x="0" y="6457890"/>
            <a:ext cx="3429905" cy="397172"/>
          </a:xfrm>
        </p:spPr>
        <p:txBody>
          <a:bodyPr wrap="none">
            <a:spAutoFit/>
          </a:bodyPr>
          <a:lstStyle>
            <a:lvl1pPr>
              <a:buNone/>
              <a:defRPr sz="2000"/>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no blu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chor="t" anchorCtr="0">
            <a:normAutofit/>
          </a:bodyPr>
          <a:lstStyle>
            <a:lvl1pPr algn="ctr">
              <a:defRPr lang="en-US" sz="3600" kern="1200" baseline="0" smtClean="0">
                <a:solidFill>
                  <a:schemeClr val="tx1"/>
                </a:solidFill>
                <a:latin typeface="Linux Libertine" panose="02000503000000000000" pitchFamily="2" charset="0"/>
                <a:ea typeface="+mn-ea"/>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685800"/>
            <a:ext cx="9144000" cy="646331"/>
          </a:xfrm>
        </p:spPr>
        <p:txBody>
          <a:bodyPr wrap="square">
            <a:spAutoFit/>
          </a:bodyPr>
          <a:lstStyle>
            <a:lvl1pPr>
              <a:buNone/>
              <a:defRPr sz="3600" baseline="0"/>
            </a:lvl1pPr>
            <a:lvl2pPr>
              <a:defRPr sz="3600"/>
            </a:lvl2pPr>
            <a:lvl3pPr>
              <a:defRPr sz="3600"/>
            </a:lvl3pPr>
            <a:lvl4pPr>
              <a:defRPr sz="3600"/>
            </a:lvl4pPr>
            <a:lvl5pPr>
              <a:defRPr sz="3600"/>
            </a:lvl5pPr>
          </a:lstStyle>
          <a:p>
            <a:pPr lvl="0"/>
            <a:r>
              <a:rPr lang="en-US" smtClean="0"/>
              <a:t>Click to edit Master text styles</a:t>
            </a:r>
          </a:p>
        </p:txBody>
      </p:sp>
      <p:sp>
        <p:nvSpPr>
          <p:cNvPr id="7" name="Text Placeholder 7"/>
          <p:cNvSpPr>
            <a:spLocks noGrp="1"/>
          </p:cNvSpPr>
          <p:nvPr>
            <p:ph type="body" sz="quarter" idx="13"/>
          </p:nvPr>
        </p:nvSpPr>
        <p:spPr>
          <a:xfrm>
            <a:off x="0" y="6457890"/>
            <a:ext cx="3429905" cy="397172"/>
          </a:xfrm>
        </p:spPr>
        <p:txBody>
          <a:bodyPr wrap="none">
            <a:spAutoFit/>
          </a:bodyPr>
          <a:lstStyle>
            <a:lvl1pPr>
              <a:buNone/>
              <a:defRPr sz="2000"/>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ue Tit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chor="t" anchorCtr="0">
            <a:normAutofit/>
          </a:bodyPr>
          <a:lstStyle>
            <a:lvl1pPr algn="l">
              <a:defRPr sz="3200">
                <a:solidFill>
                  <a:schemeClr val="accent5"/>
                </a:solidFill>
              </a:defRPr>
            </a:lvl1pPr>
          </a:lstStyle>
          <a:p>
            <a:r>
              <a:rPr lang="en-US" smtClean="0"/>
              <a:t>Click to edit Master title style</a:t>
            </a:r>
            <a:endParaRPr lang="en-US" dirty="0"/>
          </a:p>
        </p:txBody>
      </p:sp>
      <p:sp>
        <p:nvSpPr>
          <p:cNvPr id="7" name="Text Placeholder 7"/>
          <p:cNvSpPr>
            <a:spLocks noGrp="1"/>
          </p:cNvSpPr>
          <p:nvPr>
            <p:ph type="body" sz="quarter" idx="13"/>
          </p:nvPr>
        </p:nvSpPr>
        <p:spPr>
          <a:xfrm>
            <a:off x="0" y="6457890"/>
            <a:ext cx="3429905" cy="397172"/>
          </a:xfrm>
        </p:spPr>
        <p:txBody>
          <a:bodyPr wrap="none">
            <a:spAutoFit/>
          </a:bodyPr>
          <a:lstStyle>
            <a:lvl1pPr>
              <a:buNone/>
              <a:defRPr sz="20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6457890"/>
            <a:ext cx="3429905" cy="397172"/>
          </a:xfrm>
        </p:spPr>
        <p:txBody>
          <a:bodyPr wrap="none">
            <a:spAutoFit/>
          </a:bodyPr>
          <a:lstStyle>
            <a:lvl1pPr>
              <a:buNone/>
              <a:defRPr sz="20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chor="t"/>
          <a:lstStyle>
            <a:lvl1pPr>
              <a:defRPr sz="3600"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1" y="6457891"/>
            <a:ext cx="3446713" cy="400110"/>
          </a:xfrm>
        </p:spPr>
        <p:txBody>
          <a:bodyPr wrap="none">
            <a:spAutoFit/>
          </a:bodyPr>
          <a:lstStyle>
            <a:lvl1pPr>
              <a:buNone/>
              <a:defRPr sz="2000">
                <a:solidFill>
                  <a:schemeClr val="bg1"/>
                </a:solidFill>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chor="t" anchorCtr="0">
            <a:normAutofit/>
          </a:bodyPr>
          <a:lstStyle>
            <a:lvl1pPr algn="l">
              <a:defRPr sz="3200">
                <a:solidFill>
                  <a:srgbClr val="00B0F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0" y="685800"/>
            <a:ext cx="9144000" cy="646331"/>
          </a:xfrm>
        </p:spPr>
        <p:txBody>
          <a:bodyPr wrap="square">
            <a:spAutoFit/>
          </a:bodyPr>
          <a:lstStyle>
            <a:lvl1pPr>
              <a:buNone/>
              <a:defRPr sz="3600" baseline="0">
                <a:solidFill>
                  <a:schemeClr val="bg1"/>
                </a:solidFill>
              </a:defRPr>
            </a:lvl1pPr>
            <a:lvl2pPr>
              <a:defRPr sz="3600"/>
            </a:lvl2pPr>
            <a:lvl3pPr>
              <a:defRPr sz="3600"/>
            </a:lvl3pPr>
            <a:lvl4pPr>
              <a:defRPr sz="3600"/>
            </a:lvl4pPr>
            <a:lvl5pPr>
              <a:defRPr sz="3600"/>
            </a:lvl5pPr>
          </a:lstStyle>
          <a:p>
            <a:pPr lvl="0"/>
            <a:r>
              <a:rPr lang="en-US" smtClean="0"/>
              <a:t>Click to edit Master text styles</a:t>
            </a:r>
          </a:p>
        </p:txBody>
      </p:sp>
      <p:sp>
        <p:nvSpPr>
          <p:cNvPr id="7" name="Text Placeholder 7"/>
          <p:cNvSpPr>
            <a:spLocks noGrp="1"/>
          </p:cNvSpPr>
          <p:nvPr>
            <p:ph type="body" sz="quarter" idx="13"/>
          </p:nvPr>
        </p:nvSpPr>
        <p:spPr>
          <a:xfrm>
            <a:off x="1" y="6457891"/>
            <a:ext cx="3446713" cy="400110"/>
          </a:xfrm>
        </p:spPr>
        <p:txBody>
          <a:bodyPr wrap="none">
            <a:spAutoFit/>
          </a:bodyPr>
          <a:lstStyle>
            <a:lvl1pPr>
              <a:buNone/>
              <a:defRPr sz="2000">
                <a:solidFill>
                  <a:schemeClr val="bg1"/>
                </a:solidFill>
              </a:defRPr>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ue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5800"/>
          </a:xfrm>
        </p:spPr>
        <p:txBody>
          <a:bodyPr anchor="t" anchorCtr="0">
            <a:normAutofit/>
          </a:bodyPr>
          <a:lstStyle>
            <a:lvl1pPr algn="l">
              <a:defRPr sz="3200">
                <a:solidFill>
                  <a:srgbClr val="00B0F0"/>
                </a:solidFill>
              </a:defRPr>
            </a:lvl1pPr>
          </a:lstStyle>
          <a:p>
            <a:r>
              <a:rPr lang="en-US" smtClean="0"/>
              <a:t>Click to edit Master title style</a:t>
            </a:r>
            <a:endParaRPr lang="en-US" dirty="0"/>
          </a:p>
        </p:txBody>
      </p:sp>
      <p:sp>
        <p:nvSpPr>
          <p:cNvPr id="7" name="Text Placeholder 7"/>
          <p:cNvSpPr>
            <a:spLocks noGrp="1"/>
          </p:cNvSpPr>
          <p:nvPr>
            <p:ph type="body" sz="quarter" idx="13"/>
          </p:nvPr>
        </p:nvSpPr>
        <p:spPr>
          <a:xfrm>
            <a:off x="1" y="6457891"/>
            <a:ext cx="3446713" cy="400110"/>
          </a:xfrm>
        </p:spPr>
        <p:txBody>
          <a:bodyPr wrap="none">
            <a:spAutoFit/>
          </a:bodyPr>
          <a:lstStyle>
            <a:lvl1pPr>
              <a:buNone/>
              <a:defRPr sz="2000">
                <a:solidFill>
                  <a:schemeClr val="bg1"/>
                </a:solidFill>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74638"/>
            <a:ext cx="9144000"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0" y="1600201"/>
            <a:ext cx="9144000" cy="4525963"/>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152400" y="6356351"/>
            <a:ext cx="2133600" cy="365125"/>
          </a:xfrm>
          <a:prstGeom prst="rect">
            <a:avLst/>
          </a:prstGeom>
        </p:spPr>
        <p:txBody>
          <a:bodyPr vert="horz" lIns="91435" tIns="45718" rIns="91435" bIns="45718" rtlCol="0" anchor="ctr"/>
          <a:lstStyle>
            <a:lvl1pPr algn="l" fontAlgn="auto">
              <a:spcBef>
                <a:spcPts val="0"/>
              </a:spcBef>
              <a:spcAft>
                <a:spcPts val="0"/>
              </a:spcAft>
              <a:defRPr sz="1200">
                <a:solidFill>
                  <a:schemeClr val="tx1">
                    <a:tint val="75000"/>
                  </a:schemeClr>
                </a:solidFill>
                <a:latin typeface="Linux Libertine" panose="02000503000000000000" pitchFamily="2" charset="0"/>
              </a:defRPr>
            </a:lvl1pPr>
          </a:lstStyle>
          <a:p>
            <a:pPr>
              <a:defRPr/>
            </a:pP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8" rIns="91435" bIns="45718" rtlCol="0" anchor="ctr"/>
          <a:lstStyle>
            <a:lvl1pPr algn="ctr" fontAlgn="auto">
              <a:spcBef>
                <a:spcPts val="0"/>
              </a:spcBef>
              <a:spcAft>
                <a:spcPts val="0"/>
              </a:spcAft>
              <a:defRPr sz="1200">
                <a:solidFill>
                  <a:schemeClr val="tx1">
                    <a:tint val="75000"/>
                  </a:schemeClr>
                </a:solidFill>
                <a:latin typeface="Linux Libertine" panose="02000503000000000000" pitchFamily="2" charset="0"/>
              </a:defRPr>
            </a:lvl1pPr>
          </a:lstStyle>
          <a:p>
            <a:pPr>
              <a:defRPr/>
            </a:pPr>
            <a:endParaRPr lang="en-US" dirty="0"/>
          </a:p>
        </p:txBody>
      </p:sp>
      <p:sp>
        <p:nvSpPr>
          <p:cNvPr id="6" name="Slide Number Placeholder 5"/>
          <p:cNvSpPr>
            <a:spLocks noGrp="1"/>
          </p:cNvSpPr>
          <p:nvPr>
            <p:ph type="sldNum" sz="quarter" idx="4"/>
          </p:nvPr>
        </p:nvSpPr>
        <p:spPr>
          <a:xfrm>
            <a:off x="6858000" y="6356351"/>
            <a:ext cx="2133600" cy="365125"/>
          </a:xfrm>
          <a:prstGeom prst="rect">
            <a:avLst/>
          </a:prstGeom>
        </p:spPr>
        <p:txBody>
          <a:bodyPr vert="horz" lIns="91435" tIns="45718" rIns="91435" bIns="45718" rtlCol="0" anchor="ctr"/>
          <a:lstStyle>
            <a:lvl1pPr algn="r" fontAlgn="auto">
              <a:spcBef>
                <a:spcPts val="0"/>
              </a:spcBef>
              <a:spcAft>
                <a:spcPts val="0"/>
              </a:spcAft>
              <a:defRPr sz="1200">
                <a:solidFill>
                  <a:schemeClr val="tx1">
                    <a:tint val="75000"/>
                  </a:schemeClr>
                </a:solidFill>
                <a:latin typeface="Linux Libertine" panose="02000503000000000000" pitchFamily="2" charset="0"/>
              </a:defRPr>
            </a:lvl1pPr>
          </a:lstStyle>
          <a:p>
            <a:pPr>
              <a:defRPr/>
            </a:pPr>
            <a:fld id="{B2095CB5-CB2C-47D3-9880-A21F25854E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Lst>
  <p:txStyles>
    <p:titleStyle>
      <a:lvl1pPr algn="ctr" rtl="0" eaLnBrk="1" fontAlgn="base" hangingPunct="1">
        <a:spcBef>
          <a:spcPct val="0"/>
        </a:spcBef>
        <a:spcAft>
          <a:spcPct val="0"/>
        </a:spcAft>
        <a:defRPr sz="3800" kern="1200">
          <a:solidFill>
            <a:srgbClr val="4BACC6"/>
          </a:solidFill>
          <a:latin typeface="Linux Libertine" panose="02000503000000000000" pitchFamily="2" charset="0"/>
          <a:ea typeface="+mj-ea"/>
          <a:cs typeface="+mj-cs"/>
        </a:defRPr>
      </a:lvl1pPr>
      <a:lvl2pPr algn="ctr" rtl="0" eaLnBrk="1" fontAlgn="base" hangingPunct="1">
        <a:spcBef>
          <a:spcPct val="0"/>
        </a:spcBef>
        <a:spcAft>
          <a:spcPct val="0"/>
        </a:spcAft>
        <a:defRPr sz="3800">
          <a:solidFill>
            <a:srgbClr val="4BACC6"/>
          </a:solidFill>
          <a:latin typeface="Cambria" pitchFamily="18" charset="0"/>
        </a:defRPr>
      </a:lvl2pPr>
      <a:lvl3pPr algn="ctr" rtl="0" eaLnBrk="1" fontAlgn="base" hangingPunct="1">
        <a:spcBef>
          <a:spcPct val="0"/>
        </a:spcBef>
        <a:spcAft>
          <a:spcPct val="0"/>
        </a:spcAft>
        <a:defRPr sz="3800">
          <a:solidFill>
            <a:srgbClr val="4BACC6"/>
          </a:solidFill>
          <a:latin typeface="Cambria" pitchFamily="18" charset="0"/>
        </a:defRPr>
      </a:lvl3pPr>
      <a:lvl4pPr algn="ctr" rtl="0" eaLnBrk="1" fontAlgn="base" hangingPunct="1">
        <a:spcBef>
          <a:spcPct val="0"/>
        </a:spcBef>
        <a:spcAft>
          <a:spcPct val="0"/>
        </a:spcAft>
        <a:defRPr sz="3800">
          <a:solidFill>
            <a:srgbClr val="4BACC6"/>
          </a:solidFill>
          <a:latin typeface="Cambria" pitchFamily="18" charset="0"/>
        </a:defRPr>
      </a:lvl4pPr>
      <a:lvl5pPr algn="ctr" rtl="0" eaLnBrk="1" fontAlgn="base" hangingPunct="1">
        <a:spcBef>
          <a:spcPct val="0"/>
        </a:spcBef>
        <a:spcAft>
          <a:spcPct val="0"/>
        </a:spcAft>
        <a:defRPr sz="3800">
          <a:solidFill>
            <a:srgbClr val="4BACC6"/>
          </a:solidFill>
          <a:latin typeface="Cambria" pitchFamily="18" charset="0"/>
        </a:defRPr>
      </a:lvl5pPr>
      <a:lvl6pPr marL="457174" algn="ctr" rtl="0" eaLnBrk="1" fontAlgn="base" hangingPunct="1">
        <a:spcBef>
          <a:spcPct val="0"/>
        </a:spcBef>
        <a:spcAft>
          <a:spcPct val="0"/>
        </a:spcAft>
        <a:defRPr sz="3800">
          <a:solidFill>
            <a:srgbClr val="4BACC6"/>
          </a:solidFill>
          <a:latin typeface="Cambria" pitchFamily="18" charset="0"/>
        </a:defRPr>
      </a:lvl6pPr>
      <a:lvl7pPr marL="914348" algn="ctr" rtl="0" eaLnBrk="1" fontAlgn="base" hangingPunct="1">
        <a:spcBef>
          <a:spcPct val="0"/>
        </a:spcBef>
        <a:spcAft>
          <a:spcPct val="0"/>
        </a:spcAft>
        <a:defRPr sz="3800">
          <a:solidFill>
            <a:srgbClr val="4BACC6"/>
          </a:solidFill>
          <a:latin typeface="Cambria" pitchFamily="18" charset="0"/>
        </a:defRPr>
      </a:lvl7pPr>
      <a:lvl8pPr marL="1371520" algn="ctr" rtl="0" eaLnBrk="1" fontAlgn="base" hangingPunct="1">
        <a:spcBef>
          <a:spcPct val="0"/>
        </a:spcBef>
        <a:spcAft>
          <a:spcPct val="0"/>
        </a:spcAft>
        <a:defRPr sz="3800">
          <a:solidFill>
            <a:srgbClr val="4BACC6"/>
          </a:solidFill>
          <a:latin typeface="Cambria" pitchFamily="18" charset="0"/>
        </a:defRPr>
      </a:lvl8pPr>
      <a:lvl9pPr marL="1828694" algn="ctr" rtl="0" eaLnBrk="1" fontAlgn="base" hangingPunct="1">
        <a:spcBef>
          <a:spcPct val="0"/>
        </a:spcBef>
        <a:spcAft>
          <a:spcPct val="0"/>
        </a:spcAft>
        <a:defRPr sz="3800">
          <a:solidFill>
            <a:srgbClr val="4BACC6"/>
          </a:solidFill>
          <a:latin typeface="Cambria" pitchFamily="18" charset="0"/>
        </a:defRPr>
      </a:lvl9pPr>
    </p:titleStyle>
    <p:bodyStyle>
      <a:lvl1pPr marL="342880" indent="-342880" algn="l" rtl="0" eaLnBrk="1" fontAlgn="base" hangingPunct="1">
        <a:spcBef>
          <a:spcPct val="20000"/>
        </a:spcBef>
        <a:spcAft>
          <a:spcPct val="0"/>
        </a:spcAft>
        <a:buFont typeface="Arial" charset="0"/>
        <a:buChar char="•"/>
        <a:defRPr sz="4000" kern="1200">
          <a:solidFill>
            <a:schemeClr val="tx1"/>
          </a:solidFill>
          <a:latin typeface="Linux Libertine" panose="02000503000000000000" pitchFamily="2" charset="0"/>
          <a:ea typeface="+mn-ea"/>
          <a:cs typeface="+mn-cs"/>
        </a:defRPr>
      </a:lvl1pPr>
      <a:lvl2pPr marL="742907" indent="-285733" algn="l" rtl="0" eaLnBrk="1" fontAlgn="base" hangingPunct="1">
        <a:spcBef>
          <a:spcPct val="20000"/>
        </a:spcBef>
        <a:spcAft>
          <a:spcPct val="0"/>
        </a:spcAft>
        <a:buFont typeface="Arial" charset="0"/>
        <a:buChar char="–"/>
        <a:defRPr sz="2800" kern="1200">
          <a:solidFill>
            <a:schemeClr val="tx1"/>
          </a:solidFill>
          <a:latin typeface="Linux Libertine" panose="02000503000000000000" pitchFamily="2" charset="0"/>
          <a:ea typeface="+mn-ea"/>
          <a:cs typeface="+mn-cs"/>
        </a:defRPr>
      </a:lvl2pPr>
      <a:lvl3pPr marL="1142934" indent="-228587" algn="l" rtl="0" eaLnBrk="1" fontAlgn="base" hangingPunct="1">
        <a:spcBef>
          <a:spcPct val="20000"/>
        </a:spcBef>
        <a:spcAft>
          <a:spcPct val="0"/>
        </a:spcAft>
        <a:buFont typeface="Arial" charset="0"/>
        <a:buChar char="•"/>
        <a:defRPr sz="2400" kern="1200">
          <a:solidFill>
            <a:schemeClr val="tx1"/>
          </a:solidFill>
          <a:latin typeface="Linux Libertine" panose="02000503000000000000" pitchFamily="2" charset="0"/>
          <a:ea typeface="+mn-ea"/>
          <a:cs typeface="+mn-cs"/>
        </a:defRPr>
      </a:lvl3pPr>
      <a:lvl4pPr marL="1600107" indent="-228587" algn="l" rtl="0" eaLnBrk="1" fontAlgn="base" hangingPunct="1">
        <a:spcBef>
          <a:spcPct val="20000"/>
        </a:spcBef>
        <a:spcAft>
          <a:spcPct val="0"/>
        </a:spcAft>
        <a:buFont typeface="Arial" charset="0"/>
        <a:buChar char="–"/>
        <a:defRPr sz="2000" kern="1200">
          <a:solidFill>
            <a:schemeClr val="tx1"/>
          </a:solidFill>
          <a:latin typeface="Linux Libertine" panose="02000503000000000000" pitchFamily="2" charset="0"/>
          <a:ea typeface="+mn-ea"/>
          <a:cs typeface="+mn-cs"/>
        </a:defRPr>
      </a:lvl4pPr>
      <a:lvl5pPr marL="2057281" indent="-228587" algn="l" rtl="0" eaLnBrk="1" fontAlgn="base" hangingPunct="1">
        <a:spcBef>
          <a:spcPct val="20000"/>
        </a:spcBef>
        <a:spcAft>
          <a:spcPct val="0"/>
        </a:spcAft>
        <a:buFont typeface="Arial" charset="0"/>
        <a:buChar char="»"/>
        <a:defRPr sz="2000" kern="1200">
          <a:solidFill>
            <a:schemeClr val="tx1"/>
          </a:solidFill>
          <a:latin typeface="Linux Libertine" panose="02000503000000000000" pitchFamily="2" charset="0"/>
          <a:ea typeface="+mn-ea"/>
          <a:cs typeface="+mn-cs"/>
        </a:defRPr>
      </a:lvl5pPr>
      <a:lvl6pPr marL="2514455"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2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1"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75"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0" algn="l" defTabSz="914348" rtl="0" eaLnBrk="1" latinLnBrk="0" hangingPunct="1">
        <a:defRPr sz="1800" kern="1200">
          <a:solidFill>
            <a:schemeClr val="tx1"/>
          </a:solidFill>
          <a:latin typeface="+mn-lt"/>
          <a:ea typeface="+mn-ea"/>
          <a:cs typeface="+mn-cs"/>
        </a:defRPr>
      </a:lvl4pPr>
      <a:lvl5pPr marL="1828694" algn="l" defTabSz="914348" rtl="0" eaLnBrk="1" latinLnBrk="0" hangingPunct="1">
        <a:defRPr sz="1800" kern="1200">
          <a:solidFill>
            <a:schemeClr val="tx1"/>
          </a:solidFill>
          <a:latin typeface="+mn-lt"/>
          <a:ea typeface="+mn-ea"/>
          <a:cs typeface="+mn-cs"/>
        </a:defRPr>
      </a:lvl5pPr>
      <a:lvl6pPr marL="2285868" algn="l" defTabSz="914348" rtl="0" eaLnBrk="1" latinLnBrk="0" hangingPunct="1">
        <a:defRPr sz="1800" kern="1200">
          <a:solidFill>
            <a:schemeClr val="tx1"/>
          </a:solidFill>
          <a:latin typeface="+mn-lt"/>
          <a:ea typeface="+mn-ea"/>
          <a:cs typeface="+mn-cs"/>
        </a:defRPr>
      </a:lvl6pPr>
      <a:lvl7pPr marL="2743042" algn="l" defTabSz="914348" rtl="0" eaLnBrk="1" latinLnBrk="0" hangingPunct="1">
        <a:defRPr sz="1800" kern="1200">
          <a:solidFill>
            <a:schemeClr val="tx1"/>
          </a:solidFill>
          <a:latin typeface="+mn-lt"/>
          <a:ea typeface="+mn-ea"/>
          <a:cs typeface="+mn-cs"/>
        </a:defRPr>
      </a:lvl7pPr>
      <a:lvl8pPr marL="3200215" algn="l" defTabSz="914348" rtl="0" eaLnBrk="1" latinLnBrk="0" hangingPunct="1">
        <a:defRPr sz="1800" kern="1200">
          <a:solidFill>
            <a:schemeClr val="tx1"/>
          </a:solidFill>
          <a:latin typeface="+mn-lt"/>
          <a:ea typeface="+mn-ea"/>
          <a:cs typeface="+mn-cs"/>
        </a:defRPr>
      </a:lvl8pPr>
      <a:lvl9pPr marL="3657388" algn="l" defTabSz="9143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r>
              <a:rPr lang="en-US" dirty="0" smtClean="0"/>
              <a:t>CHM 4444, </a:t>
            </a:r>
            <a:br>
              <a:rPr lang="en-US" dirty="0" smtClean="0"/>
            </a:br>
            <a:r>
              <a:rPr lang="en-US" dirty="0" smtClean="0"/>
              <a:t>Advanced Inorganic Chemistry</a:t>
            </a:r>
          </a:p>
        </p:txBody>
      </p:sp>
      <p:sp>
        <p:nvSpPr>
          <p:cNvPr id="3" name="Subtitle 2"/>
          <p:cNvSpPr>
            <a:spLocks noGrp="1"/>
          </p:cNvSpPr>
          <p:nvPr>
            <p:ph type="subTitle" idx="1"/>
          </p:nvPr>
        </p:nvSpPr>
        <p:spPr/>
        <p:txBody>
          <a:bodyPr/>
          <a:lstStyle/>
          <a:p>
            <a:pPr eaLnBrk="1" hangingPunct="1">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Chapter </a:t>
            </a:r>
            <a:r>
              <a:rPr lang="en-US" dirty="0" smtClean="0"/>
              <a:t>1</a:t>
            </a:r>
            <a:r>
              <a:rPr lang="en-US" dirty="0"/>
              <a:t>:  Atomic Structure</a:t>
            </a:r>
          </a:p>
        </p:txBody>
      </p:sp>
      <p:sp>
        <p:nvSpPr>
          <p:cNvPr id="8" name="Content Placeholder 7"/>
          <p:cNvSpPr>
            <a:spLocks noGrp="1"/>
          </p:cNvSpPr>
          <p:nvPr>
            <p:ph idx="1"/>
          </p:nvPr>
        </p:nvSpPr>
        <p:spPr>
          <a:xfrm>
            <a:off x="0" y="685800"/>
            <a:ext cx="9144000" cy="5964710"/>
          </a:xfrm>
        </p:spPr>
        <p:txBody>
          <a:bodyPr/>
          <a:lstStyle/>
          <a:p>
            <a:pPr marL="803044" indent="-803044"/>
            <a:r>
              <a:rPr lang="en-US" dirty="0" smtClean="0"/>
              <a:t>1.1  The nucleosynthesis of light elements</a:t>
            </a:r>
          </a:p>
          <a:p>
            <a:pPr marL="803044" indent="-803044"/>
            <a:r>
              <a:rPr lang="en-US" dirty="0"/>
              <a:t>1.2 </a:t>
            </a:r>
            <a:r>
              <a:rPr lang="en-US" dirty="0" smtClean="0"/>
              <a:t> The </a:t>
            </a:r>
            <a:r>
              <a:rPr lang="en-US" dirty="0"/>
              <a:t>nucleosynthesis of </a:t>
            </a:r>
            <a:r>
              <a:rPr lang="en-US" dirty="0" smtClean="0"/>
              <a:t>heavy </a:t>
            </a:r>
            <a:r>
              <a:rPr lang="en-US" dirty="0"/>
              <a:t>elements</a:t>
            </a:r>
            <a:endParaRPr lang="en-US" dirty="0" smtClean="0"/>
          </a:p>
          <a:p>
            <a:pPr marL="803044" indent="-803044"/>
            <a:r>
              <a:rPr lang="en-US" dirty="0"/>
              <a:t>1</a:t>
            </a:r>
            <a:r>
              <a:rPr lang="en-US" dirty="0" smtClean="0"/>
              <a:t>.3  Spectroscopic information</a:t>
            </a:r>
          </a:p>
          <a:p>
            <a:pPr marL="803044" indent="-803044"/>
            <a:r>
              <a:rPr lang="en-US" dirty="0" smtClean="0"/>
              <a:t>1.4  Some principles of quantum mechanics</a:t>
            </a:r>
          </a:p>
          <a:p>
            <a:pPr marL="803044" indent="-803044"/>
            <a:r>
              <a:rPr lang="en-US" dirty="0" smtClean="0"/>
              <a:t>1.5  Atomic orbitals</a:t>
            </a:r>
          </a:p>
          <a:p>
            <a:pPr marL="803044" indent="-803044"/>
            <a:r>
              <a:rPr lang="en-US" dirty="0" smtClean="0"/>
              <a:t>1.6  Penetration and shielding</a:t>
            </a:r>
          </a:p>
          <a:p>
            <a:pPr marL="803044" indent="-803044"/>
            <a:r>
              <a:rPr lang="en-US" dirty="0" smtClean="0"/>
              <a:t>1.7  The building-up principle</a:t>
            </a:r>
          </a:p>
          <a:p>
            <a:pPr marL="803044" indent="-803044"/>
            <a:r>
              <a:rPr lang="en-US" dirty="0" smtClean="0"/>
              <a:t>1.8  The classification of the elements</a:t>
            </a:r>
          </a:p>
          <a:p>
            <a:pPr marL="803044" indent="-803044"/>
            <a:r>
              <a:rPr lang="en-US" dirty="0" smtClean="0"/>
              <a:t>1.9  Atomic parameters</a:t>
            </a:r>
          </a:p>
        </p:txBody>
      </p:sp>
      <p:sp>
        <p:nvSpPr>
          <p:cNvPr id="9" name="Text Placeholder 8"/>
          <p:cNvSpPr>
            <a:spLocks noGrp="1"/>
          </p:cNvSpPr>
          <p:nvPr>
            <p:ph type="body" sz="quarter" idx="13"/>
          </p:nvPr>
        </p:nvSpPr>
        <p:spPr>
          <a:xfrm>
            <a:off x="0" y="6457890"/>
            <a:ext cx="184702" cy="397172"/>
          </a:xfrm>
        </p:spPr>
        <p:txBody>
          <a:bodyPr/>
          <a:lstStyle/>
          <a:p>
            <a:endParaRPr lang="en-US"/>
          </a:p>
        </p:txBody>
      </p:sp>
    </p:spTree>
    <p:extLst>
      <p:ext uri="{BB962C8B-B14F-4D97-AF65-F5344CB8AC3E}">
        <p14:creationId xmlns:p14="http://schemas.microsoft.com/office/powerpoint/2010/main" val="4106059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Chapter </a:t>
            </a:r>
            <a:r>
              <a:rPr lang="en-US" dirty="0" smtClean="0"/>
              <a:t>1</a:t>
            </a:r>
            <a:r>
              <a:rPr lang="en-US" dirty="0"/>
              <a:t>:  Atomic Structure</a:t>
            </a:r>
          </a:p>
        </p:txBody>
      </p:sp>
      <p:sp>
        <p:nvSpPr>
          <p:cNvPr id="8" name="Content Placeholder 7"/>
          <p:cNvSpPr>
            <a:spLocks noGrp="1"/>
          </p:cNvSpPr>
          <p:nvPr>
            <p:ph idx="1"/>
          </p:nvPr>
        </p:nvSpPr>
        <p:spPr>
          <a:xfrm>
            <a:off x="0" y="685800"/>
            <a:ext cx="9144000" cy="5964710"/>
          </a:xfrm>
        </p:spPr>
        <p:txBody>
          <a:bodyPr/>
          <a:lstStyle/>
          <a:p>
            <a:pPr marL="803044" indent="-803044"/>
            <a:r>
              <a:rPr lang="en-US" dirty="0" smtClean="0"/>
              <a:t>1.1  The nucleosynthesis of light elements</a:t>
            </a:r>
          </a:p>
          <a:p>
            <a:pPr marL="803044" indent="-803044"/>
            <a:r>
              <a:rPr lang="en-US" dirty="0">
                <a:solidFill>
                  <a:schemeClr val="tx1">
                    <a:lumMod val="65000"/>
                  </a:schemeClr>
                </a:solidFill>
              </a:rPr>
              <a:t>1.2 The nucleosynthesis of </a:t>
            </a:r>
            <a:r>
              <a:rPr lang="en-US" dirty="0" smtClean="0">
                <a:solidFill>
                  <a:schemeClr val="tx1">
                    <a:lumMod val="65000"/>
                  </a:schemeClr>
                </a:solidFill>
              </a:rPr>
              <a:t>heavy </a:t>
            </a:r>
            <a:r>
              <a:rPr lang="en-US" dirty="0">
                <a:solidFill>
                  <a:schemeClr val="tx1">
                    <a:lumMod val="65000"/>
                  </a:schemeClr>
                </a:solidFill>
              </a:rPr>
              <a:t>elements</a:t>
            </a:r>
            <a:endParaRPr lang="en-US" dirty="0" smtClean="0">
              <a:solidFill>
                <a:schemeClr val="tx1">
                  <a:lumMod val="65000"/>
                </a:schemeClr>
              </a:solidFill>
            </a:endParaRPr>
          </a:p>
          <a:p>
            <a:pPr marL="803044" indent="-803044"/>
            <a:r>
              <a:rPr lang="en-US" dirty="0">
                <a:solidFill>
                  <a:schemeClr val="tx1">
                    <a:lumMod val="65000"/>
                  </a:schemeClr>
                </a:solidFill>
              </a:rPr>
              <a:t>1</a:t>
            </a:r>
            <a:r>
              <a:rPr lang="en-US" dirty="0" smtClean="0">
                <a:solidFill>
                  <a:schemeClr val="tx1">
                    <a:lumMod val="65000"/>
                  </a:schemeClr>
                </a:solidFill>
              </a:rPr>
              <a:t>.3  Spectroscopic information</a:t>
            </a:r>
          </a:p>
          <a:p>
            <a:pPr marL="803044" indent="-803044"/>
            <a:r>
              <a:rPr lang="en-US" dirty="0" smtClean="0">
                <a:solidFill>
                  <a:schemeClr val="tx1">
                    <a:lumMod val="65000"/>
                  </a:schemeClr>
                </a:solidFill>
              </a:rPr>
              <a:t>1.4  Some principles of quantum mechanics</a:t>
            </a:r>
          </a:p>
          <a:p>
            <a:pPr marL="803044" indent="-803044"/>
            <a:r>
              <a:rPr lang="en-US" dirty="0" smtClean="0">
                <a:solidFill>
                  <a:schemeClr val="tx1">
                    <a:lumMod val="65000"/>
                  </a:schemeClr>
                </a:solidFill>
              </a:rPr>
              <a:t>1.5  Atomic orbitals</a:t>
            </a:r>
          </a:p>
          <a:p>
            <a:pPr marL="803044" indent="-803044"/>
            <a:r>
              <a:rPr lang="en-US" dirty="0" smtClean="0">
                <a:solidFill>
                  <a:schemeClr val="tx1">
                    <a:lumMod val="65000"/>
                  </a:schemeClr>
                </a:solidFill>
              </a:rPr>
              <a:t>1.6  Penetration and shielding</a:t>
            </a:r>
          </a:p>
          <a:p>
            <a:pPr marL="803044" indent="-803044"/>
            <a:r>
              <a:rPr lang="en-US" dirty="0" smtClean="0">
                <a:solidFill>
                  <a:schemeClr val="tx1">
                    <a:lumMod val="65000"/>
                  </a:schemeClr>
                </a:solidFill>
              </a:rPr>
              <a:t>1.7  The building-up principle</a:t>
            </a:r>
          </a:p>
          <a:p>
            <a:pPr marL="803044" indent="-803044"/>
            <a:r>
              <a:rPr lang="en-US" dirty="0" smtClean="0">
                <a:solidFill>
                  <a:schemeClr val="tx1">
                    <a:lumMod val="65000"/>
                  </a:schemeClr>
                </a:solidFill>
              </a:rPr>
              <a:t>1.8  The classification of the elements</a:t>
            </a:r>
          </a:p>
          <a:p>
            <a:pPr marL="803044" indent="-803044"/>
            <a:r>
              <a:rPr lang="en-US" dirty="0" smtClean="0">
                <a:solidFill>
                  <a:schemeClr val="tx1">
                    <a:lumMod val="65000"/>
                  </a:schemeClr>
                </a:solidFill>
              </a:rPr>
              <a:t>1.9  Atomic parameters</a:t>
            </a:r>
          </a:p>
        </p:txBody>
      </p:sp>
      <p:sp>
        <p:nvSpPr>
          <p:cNvPr id="9" name="Text Placeholder 8"/>
          <p:cNvSpPr>
            <a:spLocks noGrp="1"/>
          </p:cNvSpPr>
          <p:nvPr>
            <p:ph type="body" sz="quarter" idx="13"/>
          </p:nvPr>
        </p:nvSpPr>
        <p:spPr>
          <a:xfrm>
            <a:off x="0" y="6457890"/>
            <a:ext cx="184702" cy="397172"/>
          </a:xfrm>
        </p:spPr>
        <p:txBody>
          <a:bodyPr/>
          <a:lstStyle/>
          <a:p>
            <a:endParaRPr lang="en-US"/>
          </a:p>
        </p:txBody>
      </p:sp>
    </p:spTree>
    <p:extLst>
      <p:ext uri="{BB962C8B-B14F-4D97-AF65-F5344CB8AC3E}">
        <p14:creationId xmlns:p14="http://schemas.microsoft.com/office/powerpoint/2010/main" val="7061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1.0 Objectives</a:t>
            </a:r>
            <a:endParaRPr lang="en-US" dirty="0"/>
          </a:p>
        </p:txBody>
      </p:sp>
      <p:sp>
        <p:nvSpPr>
          <p:cNvPr id="9219" name="Content Placeholder 3"/>
          <p:cNvSpPr>
            <a:spLocks noGrp="1"/>
          </p:cNvSpPr>
          <p:nvPr>
            <p:ph idx="1"/>
          </p:nvPr>
        </p:nvSpPr>
        <p:spPr/>
        <p:txBody>
          <a:bodyPr/>
          <a:lstStyle/>
          <a:p>
            <a:pPr marL="633265" indent="-633265"/>
            <a:r>
              <a:rPr lang="en-US" dirty="0" smtClean="0"/>
              <a:t>Know what a nucleon is.</a:t>
            </a:r>
          </a:p>
        </p:txBody>
      </p:sp>
      <p:sp>
        <p:nvSpPr>
          <p:cNvPr id="4" name="Text Placeholder 3"/>
          <p:cNvSpPr>
            <a:spLocks noGrp="1"/>
          </p:cNvSpPr>
          <p:nvPr>
            <p:ph type="body" sz="quarter" idx="13"/>
          </p:nvPr>
        </p:nvSpPr>
        <p:spPr>
          <a:xfrm>
            <a:off x="0" y="6457890"/>
            <a:ext cx="1240394" cy="400105"/>
          </a:xfrm>
        </p:spPr>
        <p:txBody>
          <a:bodyPr/>
          <a:lstStyle/>
          <a:p>
            <a:r>
              <a:rPr lang="en-US" dirty="0" smtClean="0"/>
              <a:t>Wikipedia</a:t>
            </a:r>
            <a:endParaRPr lang="en-US" dirty="0"/>
          </a:p>
        </p:txBody>
      </p:sp>
      <p:sp>
        <p:nvSpPr>
          <p:cNvPr id="2" name="TextBox 1"/>
          <p:cNvSpPr txBox="1"/>
          <p:nvPr/>
        </p:nvSpPr>
        <p:spPr>
          <a:xfrm>
            <a:off x="0" y="1600200"/>
            <a:ext cx="8836650" cy="1200329"/>
          </a:xfrm>
          <a:prstGeom prst="rect">
            <a:avLst/>
          </a:prstGeom>
          <a:noFill/>
        </p:spPr>
        <p:txBody>
          <a:bodyPr wrap="none" rtlCol="0">
            <a:spAutoFit/>
          </a:bodyPr>
          <a:lstStyle/>
          <a:p>
            <a:r>
              <a:rPr lang="en-US" sz="3600" dirty="0" smtClean="0">
                <a:latin typeface="Linux Libertine" panose="02000503000000000000" pitchFamily="2" charset="0"/>
              </a:rPr>
              <a:t>nucleon:  a </a:t>
            </a:r>
            <a:r>
              <a:rPr lang="en-US" sz="3600" dirty="0">
                <a:latin typeface="Linux Libertine" panose="02000503000000000000" pitchFamily="2" charset="0"/>
              </a:rPr>
              <a:t>collective name for </a:t>
            </a:r>
            <a:r>
              <a:rPr lang="en-US" sz="3600" dirty="0" smtClean="0">
                <a:latin typeface="Linux Libertine" panose="02000503000000000000" pitchFamily="2" charset="0"/>
              </a:rPr>
              <a:t>two </a:t>
            </a:r>
            <a:r>
              <a:rPr lang="en-US" sz="3600" dirty="0">
                <a:latin typeface="Linux Libertine" panose="02000503000000000000" pitchFamily="2" charset="0"/>
              </a:rPr>
              <a:t>particles: </a:t>
            </a:r>
            <a:r>
              <a:rPr lang="en-US" sz="3600" dirty="0" smtClean="0">
                <a:latin typeface="Linux Libertine" panose="02000503000000000000" pitchFamily="2" charset="0"/>
              </a:rPr>
              <a:t> </a:t>
            </a:r>
          </a:p>
          <a:p>
            <a:r>
              <a:rPr lang="en-US" sz="3600" dirty="0">
                <a:latin typeface="Linux Libertine" panose="02000503000000000000" pitchFamily="2" charset="0"/>
              </a:rPr>
              <a:t>	</a:t>
            </a:r>
            <a:r>
              <a:rPr lang="en-US" sz="3600" dirty="0" smtClean="0">
                <a:latin typeface="Linux Libertine" panose="02000503000000000000" pitchFamily="2" charset="0"/>
              </a:rPr>
              <a:t>	the </a:t>
            </a:r>
            <a:r>
              <a:rPr lang="en-US" sz="3600" dirty="0">
                <a:latin typeface="Linux Libertine" panose="02000503000000000000" pitchFamily="2" charset="0"/>
              </a:rPr>
              <a:t>neutron and the proton.</a:t>
            </a:r>
            <a:endParaRPr lang="en-US" sz="3600" dirty="0" smtClean="0">
              <a:latin typeface="Linux Libertine" panose="02000503000000000000" pitchFamily="2" charset="0"/>
            </a:endParaRPr>
          </a:p>
        </p:txBody>
      </p:sp>
    </p:spTree>
    <p:extLst>
      <p:ext uri="{BB962C8B-B14F-4D97-AF65-F5344CB8AC3E}">
        <p14:creationId xmlns:p14="http://schemas.microsoft.com/office/powerpoint/2010/main" val="38360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1.0 Objectives</a:t>
            </a:r>
            <a:endParaRPr lang="en-US" dirty="0"/>
          </a:p>
        </p:txBody>
      </p:sp>
      <p:sp>
        <p:nvSpPr>
          <p:cNvPr id="9219" name="Content Placeholder 3"/>
          <p:cNvSpPr>
            <a:spLocks noGrp="1"/>
          </p:cNvSpPr>
          <p:nvPr>
            <p:ph idx="1"/>
          </p:nvPr>
        </p:nvSpPr>
        <p:spPr>
          <a:xfrm>
            <a:off x="0" y="533402"/>
            <a:ext cx="9144000" cy="1754322"/>
          </a:xfrm>
        </p:spPr>
        <p:txBody>
          <a:bodyPr/>
          <a:lstStyle/>
          <a:p>
            <a:pPr marL="633265" indent="-633265"/>
            <a:r>
              <a:rPr lang="en-US" dirty="0" smtClean="0"/>
              <a:t>Describe the origin of H and He in terms of the big bang, </a:t>
            </a:r>
            <a:r>
              <a:rPr lang="en-US" dirty="0"/>
              <a:t>electromagnetic </a:t>
            </a:r>
            <a:r>
              <a:rPr lang="en-US" dirty="0" smtClean="0"/>
              <a:t>force</a:t>
            </a:r>
            <a:r>
              <a:rPr lang="en-US" dirty="0"/>
              <a:t>, </a:t>
            </a:r>
            <a:r>
              <a:rPr lang="en-US" dirty="0" smtClean="0"/>
              <a:t>and the strong force.</a:t>
            </a:r>
          </a:p>
        </p:txBody>
      </p:sp>
      <p:sp>
        <p:nvSpPr>
          <p:cNvPr id="4" name="Text Placeholder 3"/>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“Gödel, Escher, Bach” by D. Hofstadter</a:t>
            </a:r>
            <a:endParaRPr lang="en-US" dirty="0"/>
          </a:p>
        </p:txBody>
      </p:sp>
      <p:sp>
        <p:nvSpPr>
          <p:cNvPr id="3" name="Content Placeholder 2"/>
          <p:cNvSpPr>
            <a:spLocks noGrp="1"/>
          </p:cNvSpPr>
          <p:nvPr>
            <p:ph idx="1"/>
          </p:nvPr>
        </p:nvSpPr>
        <p:spPr>
          <a:xfrm>
            <a:off x="0" y="533403"/>
            <a:ext cx="9144000" cy="4637018"/>
          </a:xfrm>
        </p:spPr>
        <p:txBody>
          <a:bodyPr/>
          <a:lstStyle/>
          <a:p>
            <a:r>
              <a:rPr lang="en-US" dirty="0" smtClean="0"/>
              <a:t>Gödel’s Incompleteness Theorem (1</a:t>
            </a:r>
            <a:r>
              <a:rPr lang="en-US" baseline="30000" dirty="0" smtClean="0"/>
              <a:t>st</a:t>
            </a:r>
            <a:r>
              <a:rPr lang="en-US" dirty="0" smtClean="0"/>
              <a:t> part)</a:t>
            </a:r>
          </a:p>
          <a:p>
            <a:r>
              <a:rPr lang="en-US" i="1" dirty="0" smtClean="0"/>
              <a:t>Any effectively generated theory capable of expressing elementary arithmetic cannot be both consistent and complete. In particular, for any consistent, effectively generated formal theory that proves certain basic arithmetic truths, there is an arithmetical statement that is true, but not provable in the theory.</a:t>
            </a:r>
            <a:endParaRPr lang="en-US" dirty="0"/>
          </a:p>
        </p:txBody>
      </p:sp>
      <p:sp>
        <p:nvSpPr>
          <p:cNvPr id="4" name="Text Placeholder 3"/>
          <p:cNvSpPr>
            <a:spLocks noGrp="1"/>
          </p:cNvSpPr>
          <p:nvPr>
            <p:ph type="body" sz="quarter" idx="13"/>
          </p:nvPr>
        </p:nvSpPr>
        <p:spPr>
          <a:xfrm>
            <a:off x="4" y="6457892"/>
            <a:ext cx="1852254" cy="397168"/>
          </a:xfrm>
        </p:spPr>
        <p:txBody>
          <a:bodyPr wrap="none">
            <a:spAutoFit/>
          </a:bodyPr>
          <a:lstStyle/>
          <a:p>
            <a:pPr>
              <a:buNone/>
            </a:pPr>
            <a:r>
              <a:rPr lang="en-US" dirty="0" smtClean="0"/>
              <a:t>From Wikipedia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1.0 Objective</a:t>
            </a:r>
            <a:endParaRPr lang="en-US" dirty="0"/>
          </a:p>
        </p:txBody>
      </p:sp>
      <p:sp>
        <p:nvSpPr>
          <p:cNvPr id="4" name="Content Placeholder 3"/>
          <p:cNvSpPr>
            <a:spLocks noGrp="1"/>
          </p:cNvSpPr>
          <p:nvPr>
            <p:ph idx="1"/>
          </p:nvPr>
        </p:nvSpPr>
        <p:spPr>
          <a:xfrm>
            <a:off x="0" y="533400"/>
            <a:ext cx="9144000" cy="1865878"/>
          </a:xfrm>
        </p:spPr>
        <p:txBody>
          <a:bodyPr/>
          <a:lstStyle/>
          <a:p>
            <a:pPr marL="742778" indent="-742778">
              <a:defRPr/>
            </a:pPr>
            <a:r>
              <a:rPr lang="en-US" dirty="0" smtClean="0"/>
              <a:t>What is the most abundant element in the universe?  </a:t>
            </a:r>
          </a:p>
          <a:p>
            <a:pPr eaLnBrk="1" hangingPunct="1">
              <a:defRPr/>
            </a:pPr>
            <a:r>
              <a:rPr lang="en-US" dirty="0" smtClean="0"/>
              <a:t>What is the second most abundant element?</a:t>
            </a:r>
          </a:p>
        </p:txBody>
      </p:sp>
      <p:sp>
        <p:nvSpPr>
          <p:cNvPr id="5" name="Text Placeholder 4"/>
          <p:cNvSpPr>
            <a:spLocks noGrp="1"/>
          </p:cNvSpPr>
          <p:nvPr>
            <p:ph type="body" sz="quarter" idx="13"/>
          </p:nvPr>
        </p:nvSpPr>
        <p:spPr>
          <a:xfrm>
            <a:off x="0" y="6457890"/>
            <a:ext cx="184702" cy="397172"/>
          </a:xfrm>
        </p:spPr>
        <p:txBody>
          <a:bodyPr/>
          <a:lstStyle/>
          <a:p>
            <a:endParaRPr lang="en-US"/>
          </a:p>
        </p:txBody>
      </p:sp>
      <p:sp>
        <p:nvSpPr>
          <p:cNvPr id="2" name="TextBox 1"/>
          <p:cNvSpPr txBox="1"/>
          <p:nvPr/>
        </p:nvSpPr>
        <p:spPr>
          <a:xfrm>
            <a:off x="152400" y="3276600"/>
            <a:ext cx="8943474" cy="1754326"/>
          </a:xfrm>
          <a:prstGeom prst="rect">
            <a:avLst/>
          </a:prstGeom>
          <a:noFill/>
        </p:spPr>
        <p:txBody>
          <a:bodyPr wrap="none" rtlCol="0">
            <a:spAutoFit/>
          </a:bodyPr>
          <a:lstStyle/>
          <a:p>
            <a:r>
              <a:rPr lang="en-US" sz="3600" dirty="0" smtClean="0"/>
              <a:t>Estimated Current composition of the universe:</a:t>
            </a:r>
          </a:p>
          <a:p>
            <a:r>
              <a:rPr lang="en-US" sz="3600" dirty="0" smtClean="0"/>
              <a:t>	89</a:t>
            </a:r>
            <a:r>
              <a:rPr lang="en-US" sz="3600" dirty="0"/>
              <a:t>% </a:t>
            </a:r>
            <a:r>
              <a:rPr lang="en-US" sz="3600" dirty="0" smtClean="0"/>
              <a:t>H</a:t>
            </a:r>
          </a:p>
          <a:p>
            <a:r>
              <a:rPr lang="en-US" sz="3600" dirty="0" smtClean="0"/>
              <a:t>	11</a:t>
            </a:r>
            <a:r>
              <a:rPr lang="en-US" sz="3600" dirty="0"/>
              <a:t>% He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1.0 Objectives</a:t>
            </a:r>
            <a:endParaRPr lang="en-US" dirty="0"/>
          </a:p>
        </p:txBody>
      </p:sp>
      <p:sp>
        <p:nvSpPr>
          <p:cNvPr id="11267" name="Content Placeholder 3"/>
          <p:cNvSpPr>
            <a:spLocks noGrp="1"/>
          </p:cNvSpPr>
          <p:nvPr>
            <p:ph idx="1"/>
          </p:nvPr>
        </p:nvSpPr>
        <p:spPr>
          <a:xfrm>
            <a:off x="0" y="533400"/>
            <a:ext cx="9144000" cy="1200329"/>
          </a:xfrm>
        </p:spPr>
        <p:txBody>
          <a:bodyPr/>
          <a:lstStyle/>
          <a:p>
            <a:r>
              <a:rPr lang="en-US" dirty="0" smtClean="0"/>
              <a:t>Use the </a:t>
            </a:r>
            <a:r>
              <a:rPr lang="en-US" i="1" dirty="0" smtClean="0"/>
              <a:t>nucleon number</a:t>
            </a:r>
            <a:r>
              <a:rPr lang="en-US" dirty="0" smtClean="0"/>
              <a:t> to describe isotopes and </a:t>
            </a:r>
            <a:r>
              <a:rPr lang="en-US" i="1" dirty="0" smtClean="0"/>
              <a:t>nuclides</a:t>
            </a:r>
            <a:r>
              <a:rPr lang="en-US" dirty="0" smtClean="0"/>
              <a:t>.</a:t>
            </a:r>
          </a:p>
        </p:txBody>
      </p:sp>
      <p:sp>
        <p:nvSpPr>
          <p:cNvPr id="4" name="Text Placeholder 3"/>
          <p:cNvSpPr>
            <a:spLocks noGrp="1"/>
          </p:cNvSpPr>
          <p:nvPr>
            <p:ph type="body" sz="quarter" idx="13"/>
          </p:nvPr>
        </p:nvSpPr>
        <p:spPr>
          <a:xfrm>
            <a:off x="0" y="6457890"/>
            <a:ext cx="1240394" cy="400105"/>
          </a:xfrm>
        </p:spPr>
        <p:txBody>
          <a:bodyPr/>
          <a:lstStyle/>
          <a:p>
            <a:r>
              <a:rPr lang="en-US" dirty="0" smtClean="0"/>
              <a:t>Wikipedia</a:t>
            </a:r>
            <a:endParaRPr lang="en-US" dirty="0"/>
          </a:p>
        </p:txBody>
      </p:sp>
      <p:sp>
        <p:nvSpPr>
          <p:cNvPr id="2" name="TextBox 1"/>
          <p:cNvSpPr txBox="1"/>
          <p:nvPr/>
        </p:nvSpPr>
        <p:spPr>
          <a:xfrm>
            <a:off x="76200" y="2667000"/>
            <a:ext cx="8436925" cy="2862322"/>
          </a:xfrm>
          <a:prstGeom prst="rect">
            <a:avLst/>
          </a:prstGeom>
          <a:noFill/>
        </p:spPr>
        <p:txBody>
          <a:bodyPr wrap="none" rtlCol="0">
            <a:spAutoFit/>
          </a:bodyPr>
          <a:lstStyle/>
          <a:p>
            <a:r>
              <a:rPr lang="en-US" sz="3600" dirty="0" smtClean="0">
                <a:latin typeface="Linux Libertine" panose="02000503000000000000" pitchFamily="2" charset="0"/>
              </a:rPr>
              <a:t>nuclide:  an </a:t>
            </a:r>
            <a:r>
              <a:rPr lang="en-US" sz="3600" dirty="0">
                <a:latin typeface="Linux Libertine" panose="02000503000000000000" pitchFamily="2" charset="0"/>
              </a:rPr>
              <a:t>atomic species characterized </a:t>
            </a:r>
            <a:r>
              <a:rPr lang="en-US" sz="3600" dirty="0" smtClean="0">
                <a:latin typeface="Linux Libertine" panose="02000503000000000000" pitchFamily="2" charset="0"/>
              </a:rPr>
              <a:t>by</a:t>
            </a:r>
          </a:p>
          <a:p>
            <a:r>
              <a:rPr lang="en-US" sz="3600" dirty="0" smtClean="0">
                <a:latin typeface="Linux Libertine" panose="02000503000000000000" pitchFamily="2" charset="0"/>
              </a:rPr>
              <a:t> the </a:t>
            </a:r>
            <a:r>
              <a:rPr lang="en-US" sz="3600" dirty="0">
                <a:latin typeface="Linux Libertine" panose="02000503000000000000" pitchFamily="2" charset="0"/>
              </a:rPr>
              <a:t>specific constitution of its </a:t>
            </a:r>
            <a:r>
              <a:rPr lang="en-US" sz="3600" dirty="0" smtClean="0">
                <a:latin typeface="Linux Libertine" panose="02000503000000000000" pitchFamily="2" charset="0"/>
              </a:rPr>
              <a:t>nucleus: </a:t>
            </a:r>
          </a:p>
          <a:p>
            <a:r>
              <a:rPr lang="en-US" sz="3600" dirty="0">
                <a:latin typeface="Linux Libertine" panose="02000503000000000000" pitchFamily="2" charset="0"/>
              </a:rPr>
              <a:t>	</a:t>
            </a:r>
            <a:r>
              <a:rPr lang="en-US" sz="3600" dirty="0" smtClean="0">
                <a:latin typeface="Linux Libertine" panose="02000503000000000000" pitchFamily="2" charset="0"/>
              </a:rPr>
              <a:t>number </a:t>
            </a:r>
            <a:r>
              <a:rPr lang="en-US" sz="3600" dirty="0">
                <a:latin typeface="Linux Libertine" panose="02000503000000000000" pitchFamily="2" charset="0"/>
              </a:rPr>
              <a:t>of </a:t>
            </a:r>
            <a:r>
              <a:rPr lang="en-US" sz="3600" dirty="0" smtClean="0">
                <a:latin typeface="Linux Libertine" panose="02000503000000000000" pitchFamily="2" charset="0"/>
              </a:rPr>
              <a:t>protons, </a:t>
            </a:r>
            <a:r>
              <a:rPr lang="en-US" sz="3600" i="1" dirty="0">
                <a:latin typeface="Linux Libertine" panose="02000503000000000000" pitchFamily="2" charset="0"/>
              </a:rPr>
              <a:t>Z</a:t>
            </a:r>
            <a:r>
              <a:rPr lang="en-US" sz="3600" dirty="0">
                <a:latin typeface="Linux Libertine" panose="02000503000000000000" pitchFamily="2" charset="0"/>
              </a:rPr>
              <a:t>, </a:t>
            </a:r>
            <a:endParaRPr lang="en-US" sz="3600" dirty="0" smtClean="0">
              <a:latin typeface="Linux Libertine" panose="02000503000000000000" pitchFamily="2" charset="0"/>
            </a:endParaRPr>
          </a:p>
          <a:p>
            <a:r>
              <a:rPr lang="en-US" sz="3600" dirty="0">
                <a:latin typeface="Linux Libertine" panose="02000503000000000000" pitchFamily="2" charset="0"/>
              </a:rPr>
              <a:t>	</a:t>
            </a:r>
            <a:r>
              <a:rPr lang="en-US" sz="3600" dirty="0" smtClean="0">
                <a:latin typeface="Linux Libertine" panose="02000503000000000000" pitchFamily="2" charset="0"/>
              </a:rPr>
              <a:t>number </a:t>
            </a:r>
            <a:r>
              <a:rPr lang="en-US" sz="3600" dirty="0">
                <a:latin typeface="Linux Libertine" panose="02000503000000000000" pitchFamily="2" charset="0"/>
              </a:rPr>
              <a:t>of </a:t>
            </a:r>
            <a:r>
              <a:rPr lang="en-US" sz="3600" dirty="0" smtClean="0">
                <a:latin typeface="Linux Libertine" panose="02000503000000000000" pitchFamily="2" charset="0"/>
              </a:rPr>
              <a:t>neutrons, </a:t>
            </a:r>
            <a:r>
              <a:rPr lang="en-US" sz="3600" i="1" dirty="0">
                <a:latin typeface="Linux Libertine" panose="02000503000000000000" pitchFamily="2" charset="0"/>
              </a:rPr>
              <a:t>N</a:t>
            </a:r>
            <a:r>
              <a:rPr lang="en-US" sz="3600" dirty="0">
                <a:latin typeface="Linux Libertine" panose="02000503000000000000" pitchFamily="2" charset="0"/>
              </a:rPr>
              <a:t>, </a:t>
            </a:r>
            <a:r>
              <a:rPr lang="en-US" sz="3600" dirty="0"/>
              <a:t>and </a:t>
            </a:r>
            <a:endParaRPr lang="en-US" sz="3600" dirty="0" smtClean="0">
              <a:latin typeface="Linux Libertine" panose="02000503000000000000" pitchFamily="2" charset="0"/>
            </a:endParaRPr>
          </a:p>
          <a:p>
            <a:r>
              <a:rPr lang="en-US" sz="3600" dirty="0">
                <a:latin typeface="Linux Libertine" panose="02000503000000000000" pitchFamily="2" charset="0"/>
              </a:rPr>
              <a:t>	</a:t>
            </a:r>
            <a:r>
              <a:rPr lang="en-US" sz="3600" dirty="0" smtClean="0">
                <a:latin typeface="Linux Libertine" panose="02000503000000000000" pitchFamily="2" charset="0"/>
              </a:rPr>
              <a:t>nuclear </a:t>
            </a:r>
            <a:r>
              <a:rPr lang="en-US" sz="3600" dirty="0">
                <a:latin typeface="Linux Libertine" panose="02000503000000000000" pitchFamily="2" charset="0"/>
              </a:rPr>
              <a:t>energy </a:t>
            </a:r>
            <a:r>
              <a:rPr lang="en-US" sz="3600" dirty="0" smtClean="0">
                <a:latin typeface="Linux Libertine" panose="02000503000000000000" pitchFamily="2" charset="0"/>
              </a:rPr>
              <a:t>state.</a:t>
            </a:r>
          </a:p>
        </p:txBody>
      </p:sp>
      <p:sp>
        <p:nvSpPr>
          <p:cNvPr id="7" name="TextBox 6"/>
          <p:cNvSpPr txBox="1"/>
          <p:nvPr/>
        </p:nvSpPr>
        <p:spPr>
          <a:xfrm>
            <a:off x="76200" y="1905000"/>
            <a:ext cx="7691914" cy="646331"/>
          </a:xfrm>
          <a:prstGeom prst="rect">
            <a:avLst/>
          </a:prstGeom>
          <a:noFill/>
        </p:spPr>
        <p:txBody>
          <a:bodyPr wrap="none" rtlCol="0">
            <a:spAutoFit/>
          </a:bodyPr>
          <a:lstStyle/>
          <a:p>
            <a:r>
              <a:rPr lang="en-US" sz="3600" dirty="0" smtClean="0">
                <a:latin typeface="Linux Libertine" panose="02000503000000000000" pitchFamily="2" charset="0"/>
              </a:rPr>
              <a:t>Isotopes:  have same number of protons</a:t>
            </a:r>
          </a:p>
        </p:txBody>
      </p:sp>
      <p:sp>
        <p:nvSpPr>
          <p:cNvPr id="8" name="TextBox 7"/>
          <p:cNvSpPr txBox="1"/>
          <p:nvPr/>
        </p:nvSpPr>
        <p:spPr>
          <a:xfrm>
            <a:off x="76200" y="5638800"/>
            <a:ext cx="6510115" cy="646331"/>
          </a:xfrm>
          <a:prstGeom prst="rect">
            <a:avLst/>
          </a:prstGeom>
          <a:noFill/>
        </p:spPr>
        <p:txBody>
          <a:bodyPr wrap="none" rtlCol="0">
            <a:spAutoFit/>
          </a:bodyPr>
          <a:lstStyle/>
          <a:p>
            <a:r>
              <a:rPr lang="en-US" sz="3600" dirty="0"/>
              <a:t>nucleon </a:t>
            </a:r>
            <a:r>
              <a:rPr lang="en-US" sz="3600" dirty="0" smtClean="0"/>
              <a:t>number</a:t>
            </a:r>
            <a:r>
              <a:rPr lang="en-US" sz="3600" dirty="0" smtClean="0">
                <a:latin typeface="Linux Libertine" panose="02000503000000000000" pitchFamily="2" charset="0"/>
              </a:rPr>
              <a:t>:  sum of </a:t>
            </a:r>
            <a:r>
              <a:rPr lang="en-US" sz="3600" i="1" dirty="0" smtClean="0">
                <a:latin typeface="Linux Libertine" panose="02000503000000000000" pitchFamily="2" charset="0"/>
              </a:rPr>
              <a:t>Z</a:t>
            </a:r>
            <a:r>
              <a:rPr lang="en-US" sz="3600" dirty="0" smtClean="0">
                <a:latin typeface="Linux Libertine" panose="02000503000000000000" pitchFamily="2" charset="0"/>
              </a:rPr>
              <a:t> and </a:t>
            </a:r>
            <a:r>
              <a:rPr lang="en-US" sz="3600" i="1" dirty="0" smtClean="0">
                <a:latin typeface="Linux Libertine" panose="02000503000000000000" pitchFamily="2" charset="0"/>
              </a:rPr>
              <a:t>N</a:t>
            </a:r>
            <a:endParaRPr lang="en-US" sz="3600" dirty="0" smtClean="0">
              <a:latin typeface="Linux Libertine" panose="02000503000000000000" pitchFamily="2" charset="0"/>
            </a:endParaRPr>
          </a:p>
        </p:txBody>
      </p:sp>
      <p:sp>
        <p:nvSpPr>
          <p:cNvPr id="9" name="TextBox 8"/>
          <p:cNvSpPr txBox="1"/>
          <p:nvPr/>
        </p:nvSpPr>
        <p:spPr>
          <a:xfrm>
            <a:off x="1447800" y="6211669"/>
            <a:ext cx="1903085" cy="646331"/>
          </a:xfrm>
          <a:prstGeom prst="rect">
            <a:avLst/>
          </a:prstGeom>
          <a:noFill/>
        </p:spPr>
        <p:txBody>
          <a:bodyPr wrap="none" rtlCol="0">
            <a:spAutoFit/>
          </a:bodyPr>
          <a:lstStyle/>
          <a:p>
            <a:r>
              <a:rPr lang="en-US" sz="3600" dirty="0" smtClean="0"/>
              <a:t>P-31, </a:t>
            </a:r>
            <a:r>
              <a:rPr lang="en-US" sz="3600" baseline="30000" dirty="0" smtClean="0"/>
              <a:t>12</a:t>
            </a:r>
            <a:r>
              <a:rPr lang="en-US" sz="3600" dirty="0" smtClean="0"/>
              <a:t>C</a:t>
            </a:r>
            <a:endParaRPr lang="en-US" sz="3600" dirty="0" smtClean="0">
              <a:latin typeface="Linux Libertine" panose="02000503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1.0 Objectives</a:t>
            </a:r>
            <a:endParaRPr lang="en-US" dirty="0"/>
          </a:p>
        </p:txBody>
      </p:sp>
      <p:sp>
        <p:nvSpPr>
          <p:cNvPr id="12291" name="Content Placeholder 3"/>
          <p:cNvSpPr>
            <a:spLocks noGrp="1"/>
          </p:cNvSpPr>
          <p:nvPr>
            <p:ph idx="1"/>
          </p:nvPr>
        </p:nvSpPr>
        <p:spPr>
          <a:xfrm>
            <a:off x="0" y="533400"/>
            <a:ext cx="9144000" cy="1200803"/>
          </a:xfrm>
        </p:spPr>
        <p:txBody>
          <a:bodyPr/>
          <a:lstStyle/>
          <a:p>
            <a:pPr marL="633265" indent="-633265"/>
            <a:r>
              <a:rPr lang="en-US" dirty="0" smtClean="0"/>
              <a:t>Given a fundamental particle, state what its properties are, and vice versa.</a:t>
            </a:r>
          </a:p>
        </p:txBody>
      </p:sp>
      <p:sp>
        <p:nvSpPr>
          <p:cNvPr id="4" name="Text Placeholder 3"/>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Subatomic particles relevant to chemistry</a:t>
            </a:r>
            <a:endParaRPr lang="en-US" dirty="0"/>
          </a:p>
        </p:txBody>
      </p:sp>
      <p:sp>
        <p:nvSpPr>
          <p:cNvPr id="9" name="Text Placeholder 8"/>
          <p:cNvSpPr>
            <a:spLocks noGrp="1"/>
          </p:cNvSpPr>
          <p:nvPr>
            <p:ph type="body" sz="quarter" idx="13"/>
          </p:nvPr>
        </p:nvSpPr>
        <p:spPr>
          <a:xfrm>
            <a:off x="0" y="6457890"/>
            <a:ext cx="184702" cy="397172"/>
          </a:xfrm>
        </p:spPr>
        <p:txBody>
          <a:bodyPr/>
          <a:lstStyle/>
          <a:p>
            <a:endParaRPr lang="en-US"/>
          </a:p>
        </p:txBody>
      </p:sp>
      <p:sp>
        <p:nvSpPr>
          <p:cNvPr id="2" name="TextBox 1"/>
          <p:cNvSpPr txBox="1"/>
          <p:nvPr/>
        </p:nvSpPr>
        <p:spPr>
          <a:xfrm>
            <a:off x="0" y="685800"/>
            <a:ext cx="9144000" cy="4832092"/>
          </a:xfrm>
          <a:prstGeom prst="rect">
            <a:avLst/>
          </a:prstGeom>
          <a:noFill/>
        </p:spPr>
        <p:txBody>
          <a:bodyPr wrap="square" rtlCol="0">
            <a:spAutoFit/>
          </a:bodyPr>
          <a:lstStyle/>
          <a:p>
            <a:pPr>
              <a:tabLst>
                <a:tab pos="1768475" algn="ctr"/>
                <a:tab pos="2462213" algn="l"/>
                <a:tab pos="5999163" algn="ctr"/>
                <a:tab pos="7716838" algn="dec"/>
                <a:tab pos="8570913" algn="ctr"/>
              </a:tabLst>
            </a:pPr>
            <a:r>
              <a:rPr lang="en-US" sz="2800" dirty="0" smtClean="0">
                <a:solidFill>
                  <a:schemeClr val="accent5"/>
                </a:solidFill>
                <a:latin typeface="Linux Libertine" panose="02000503000000000000" pitchFamily="2" charset="0"/>
              </a:rPr>
              <a:t>			mass</a:t>
            </a:r>
          </a:p>
          <a:p>
            <a:pPr>
              <a:tabLst>
                <a:tab pos="1768475" algn="ctr"/>
                <a:tab pos="2462213" algn="l"/>
                <a:tab pos="5999163" algn="ctr"/>
                <a:tab pos="7426325" algn="ctr"/>
                <a:tab pos="8570913" algn="ctr"/>
              </a:tabLst>
            </a:pPr>
            <a:r>
              <a:rPr lang="en-US" sz="2800" dirty="0">
                <a:solidFill>
                  <a:schemeClr val="accent5"/>
                </a:solidFill>
                <a:latin typeface="Linux Libertine" panose="02000503000000000000" pitchFamily="2" charset="0"/>
              </a:rPr>
              <a:t>particle	symbol	</a:t>
            </a:r>
            <a:r>
              <a:rPr lang="en-US" sz="2800" dirty="0" smtClean="0">
                <a:solidFill>
                  <a:schemeClr val="accent5"/>
                </a:solidFill>
                <a:latin typeface="Linux Libertine" panose="02000503000000000000" pitchFamily="2" charset="0"/>
              </a:rPr>
              <a:t>mass/u</a:t>
            </a:r>
            <a:r>
              <a:rPr lang="en-US" sz="2800" baseline="30000" dirty="0" smtClean="0">
                <a:solidFill>
                  <a:schemeClr val="accent5"/>
                </a:solidFill>
                <a:latin typeface="Linux Libertine" panose="02000503000000000000" pitchFamily="2" charset="0"/>
              </a:rPr>
              <a:t>*</a:t>
            </a:r>
            <a:r>
              <a:rPr lang="en-US" sz="2800" dirty="0">
                <a:solidFill>
                  <a:schemeClr val="accent5"/>
                </a:solidFill>
                <a:latin typeface="Linux Libertine" panose="02000503000000000000" pitchFamily="2" charset="0"/>
              </a:rPr>
              <a:t>	</a:t>
            </a:r>
            <a:r>
              <a:rPr lang="en-US" sz="2800" dirty="0" smtClean="0">
                <a:solidFill>
                  <a:schemeClr val="accent5"/>
                </a:solidFill>
                <a:latin typeface="Linux Libertine" panose="02000503000000000000" pitchFamily="2" charset="0"/>
              </a:rPr>
              <a:t>number	charge/</a:t>
            </a:r>
            <a:r>
              <a:rPr lang="en-US" sz="2800" i="1" dirty="0" smtClean="0">
                <a:solidFill>
                  <a:schemeClr val="accent5"/>
                </a:solidFill>
                <a:latin typeface="Linux Libertine" panose="02000503000000000000" pitchFamily="2" charset="0"/>
              </a:rPr>
              <a:t>e</a:t>
            </a:r>
            <a:r>
              <a:rPr lang="en-US" sz="2800" baseline="30000" dirty="0" smtClean="0">
                <a:solidFill>
                  <a:schemeClr val="accent5"/>
                </a:solidFill>
                <a:latin typeface="Linux Libertine" panose="02000503000000000000" pitchFamily="2" charset="0"/>
              </a:rPr>
              <a:t>†</a:t>
            </a:r>
            <a:r>
              <a:rPr lang="en-US" sz="2800" dirty="0" smtClean="0">
                <a:solidFill>
                  <a:schemeClr val="accent5"/>
                </a:solidFill>
                <a:latin typeface="Linux Libertine" panose="02000503000000000000" pitchFamily="2" charset="0"/>
              </a:rPr>
              <a:t>	spin</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proton	p	1.0073	1	+1	½</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neutron	n	1.0087	1	0	½</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electron	e</a:t>
            </a:r>
            <a:r>
              <a:rPr lang="en-US" sz="2800" baseline="30000" dirty="0" smtClean="0">
                <a:latin typeface="Linux Libertine" panose="02000503000000000000" pitchFamily="2" charset="0"/>
              </a:rPr>
              <a:t>–</a:t>
            </a:r>
            <a:r>
              <a:rPr lang="en-US" sz="2800" dirty="0" smtClean="0">
                <a:latin typeface="Linux Libertine" panose="02000503000000000000" pitchFamily="2" charset="0"/>
              </a:rPr>
              <a:t>	0.0005486	0	–1	½</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positron	e</a:t>
            </a:r>
            <a:r>
              <a:rPr lang="en-US" sz="2800" baseline="30000" dirty="0" smtClean="0">
                <a:latin typeface="Linux Libertine" panose="02000503000000000000" pitchFamily="2" charset="0"/>
              </a:rPr>
              <a:t>+</a:t>
            </a:r>
            <a:r>
              <a:rPr lang="en-US" sz="2800" dirty="0" smtClean="0">
                <a:latin typeface="Linux Libertine" panose="02000503000000000000" pitchFamily="2" charset="0"/>
              </a:rPr>
              <a:t>	0.0005486	0	+1	½</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α particle	α	nucleus of He-4	4	+2	0</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ß particle	ß	e</a:t>
            </a:r>
            <a:r>
              <a:rPr lang="en-US" sz="2800" baseline="30000" dirty="0" smtClean="0">
                <a:latin typeface="Linux Libertine" panose="02000503000000000000" pitchFamily="2" charset="0"/>
              </a:rPr>
              <a:t>–</a:t>
            </a:r>
            <a:r>
              <a:rPr lang="en-US" sz="2800" dirty="0" smtClean="0">
                <a:latin typeface="Linux Libertine" panose="02000503000000000000" pitchFamily="2" charset="0"/>
              </a:rPr>
              <a:t> ejected from nucleus	0	</a:t>
            </a:r>
            <a:r>
              <a:rPr lang="en-US" sz="2800" dirty="0">
                <a:latin typeface="Linux Libertine" panose="02000503000000000000" pitchFamily="2" charset="0"/>
              </a:rPr>
              <a:t> –1	½</a:t>
            </a:r>
            <a:endParaRPr lang="en-US" sz="2800" dirty="0" smtClean="0">
              <a:latin typeface="Linux Libertine" panose="02000503000000000000" pitchFamily="2" charset="0"/>
            </a:endParaRP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photon	γ	0	0	0	1</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γ photon	γ	photon from nucleus	0	0	1</a:t>
            </a:r>
          </a:p>
          <a:p>
            <a:pPr>
              <a:tabLst>
                <a:tab pos="1768475" algn="ctr"/>
                <a:tab pos="2462213" algn="l"/>
                <a:tab pos="5999163" algn="ctr"/>
                <a:tab pos="7716838" algn="dec"/>
                <a:tab pos="8570913" algn="ctr"/>
              </a:tabLst>
            </a:pPr>
            <a:r>
              <a:rPr lang="en-US" sz="2800" dirty="0" smtClean="0">
                <a:latin typeface="Linux Libertine" panose="02000503000000000000" pitchFamily="2" charset="0"/>
              </a:rPr>
              <a:t>neutrino	ν	very small	0	0	½</a:t>
            </a:r>
          </a:p>
        </p:txBody>
      </p:sp>
      <p:sp>
        <p:nvSpPr>
          <p:cNvPr id="6" name="TextBox 5"/>
          <p:cNvSpPr txBox="1"/>
          <p:nvPr/>
        </p:nvSpPr>
        <p:spPr>
          <a:xfrm>
            <a:off x="0" y="5638800"/>
            <a:ext cx="9144000" cy="923330"/>
          </a:xfrm>
          <a:prstGeom prst="rect">
            <a:avLst/>
          </a:prstGeom>
          <a:noFill/>
        </p:spPr>
        <p:txBody>
          <a:bodyPr wrap="square" rtlCol="0">
            <a:spAutoFit/>
          </a:bodyPr>
          <a:lstStyle/>
          <a:p>
            <a:pPr>
              <a:tabLst>
                <a:tab pos="1768475" algn="ctr"/>
                <a:tab pos="2462213" algn="l"/>
                <a:tab pos="5999163" algn="ctr"/>
                <a:tab pos="7716838" algn="dec"/>
                <a:tab pos="8570913" algn="ctr"/>
              </a:tabLst>
            </a:pPr>
            <a:r>
              <a:rPr lang="en-US" sz="2600" baseline="30000" dirty="0" smtClean="0">
                <a:latin typeface="Linux Libertine" panose="02000503000000000000" pitchFamily="2" charset="0"/>
              </a:rPr>
              <a:t>*</a:t>
            </a:r>
            <a:r>
              <a:rPr lang="en-US" sz="2600" dirty="0" smtClean="0">
                <a:latin typeface="Linux Libertine" panose="02000503000000000000" pitchFamily="2" charset="0"/>
              </a:rPr>
              <a:t>Masses are given in atomic mass units; </a:t>
            </a:r>
            <a:r>
              <a:rPr lang="en-US" sz="2600" i="1" dirty="0" smtClean="0">
                <a:latin typeface="Linux Libertine" panose="02000503000000000000" pitchFamily="2" charset="0"/>
              </a:rPr>
              <a:t>m</a:t>
            </a:r>
            <a:r>
              <a:rPr lang="en-US" sz="2600" baseline="-25000" dirty="0" smtClean="0">
                <a:latin typeface="Linux Libertine" panose="02000503000000000000" pitchFamily="2" charset="0"/>
              </a:rPr>
              <a:t>u</a:t>
            </a:r>
            <a:r>
              <a:rPr lang="en-US" sz="2600" dirty="0" smtClean="0">
                <a:latin typeface="Linux Libertine" panose="02000503000000000000" pitchFamily="2" charset="0"/>
              </a:rPr>
              <a:t> = 1.6605</a:t>
            </a:r>
            <a:r>
              <a:rPr lang="en-US" sz="2600" dirty="0">
                <a:latin typeface="Linux Libertine" panose="02000503000000000000" pitchFamily="2" charset="0"/>
              </a:rPr>
              <a:t> × </a:t>
            </a:r>
            <a:r>
              <a:rPr lang="en-US" sz="2600" dirty="0" smtClean="0">
                <a:latin typeface="Linux Libertine" panose="02000503000000000000" pitchFamily="2" charset="0"/>
              </a:rPr>
              <a:t>10</a:t>
            </a:r>
            <a:r>
              <a:rPr lang="en-US" sz="2600" baseline="30000" dirty="0" smtClean="0">
                <a:latin typeface="Linux Libertine" panose="02000503000000000000" pitchFamily="2" charset="0"/>
              </a:rPr>
              <a:t>–27</a:t>
            </a:r>
            <a:r>
              <a:rPr lang="en-US" sz="2600" dirty="0" smtClean="0">
                <a:latin typeface="Linux Libertine" panose="02000503000000000000" pitchFamily="2" charset="0"/>
              </a:rPr>
              <a:t> kg</a:t>
            </a:r>
          </a:p>
          <a:p>
            <a:pPr>
              <a:tabLst>
                <a:tab pos="1768475" algn="ctr"/>
                <a:tab pos="2462213" algn="l"/>
                <a:tab pos="5999163" algn="ctr"/>
                <a:tab pos="7716838" algn="dec"/>
                <a:tab pos="8570913" algn="ctr"/>
              </a:tabLst>
            </a:pPr>
            <a:r>
              <a:rPr lang="en-US" sz="2800" baseline="30000" dirty="0" smtClean="0">
                <a:latin typeface="Linux Libertine" panose="02000503000000000000" pitchFamily="2" charset="0"/>
              </a:rPr>
              <a:t>†</a:t>
            </a:r>
            <a:r>
              <a:rPr lang="en-US" sz="2800" dirty="0" smtClean="0">
                <a:latin typeface="Linux Libertine" panose="02000503000000000000" pitchFamily="2" charset="0"/>
              </a:rPr>
              <a:t>The elementary charge, e = 1.602</a:t>
            </a:r>
            <a:r>
              <a:rPr lang="en-US" sz="2800" dirty="0">
                <a:latin typeface="Linux Libertine" panose="02000503000000000000" pitchFamily="2" charset="0"/>
              </a:rPr>
              <a:t> × </a:t>
            </a:r>
            <a:r>
              <a:rPr lang="en-US" sz="2800" dirty="0" smtClean="0">
                <a:latin typeface="Linux Libertine" panose="02000503000000000000" pitchFamily="2" charset="0"/>
              </a:rPr>
              <a:t>10</a:t>
            </a:r>
            <a:r>
              <a:rPr lang="en-US" sz="2800" baseline="30000" dirty="0" smtClean="0">
                <a:latin typeface="Linux Libertine" panose="02000503000000000000" pitchFamily="2" charset="0"/>
              </a:rPr>
              <a:t>–19</a:t>
            </a:r>
            <a:r>
              <a:rPr lang="en-US" sz="2800" dirty="0" smtClean="0">
                <a:latin typeface="Linux Libertine" panose="02000503000000000000" pitchFamily="2" charset="0"/>
              </a:rPr>
              <a: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500"/>
                                        <p:tgtEl>
                                          <p:spTgt spid="2">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500"/>
                                        <p:tgtEl>
                                          <p:spTgt spid="2">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txEl>
                                              <p:pRg st="10" end="10"/>
                                            </p:txEl>
                                          </p:spTgt>
                                        </p:tgtEl>
                                        <p:attrNameLst>
                                          <p:attrName>style.visibility</p:attrName>
                                        </p:attrNameLst>
                                      </p:cBhvr>
                                      <p:to>
                                        <p:strVal val="visible"/>
                                      </p:to>
                                    </p:set>
                                    <p:animEffect transition="in" filter="fade">
                                      <p:cBhvr>
                                        <p:cTn id="6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1.1 Objectives</a:t>
            </a:r>
            <a:endParaRPr lang="en-US" dirty="0"/>
          </a:p>
        </p:txBody>
      </p:sp>
      <p:sp>
        <p:nvSpPr>
          <p:cNvPr id="14339" name="Content Placeholder 3"/>
          <p:cNvSpPr>
            <a:spLocks noGrp="1"/>
          </p:cNvSpPr>
          <p:nvPr>
            <p:ph idx="1"/>
          </p:nvPr>
        </p:nvSpPr>
        <p:spPr>
          <a:xfrm>
            <a:off x="0" y="533400"/>
            <a:ext cx="9144000" cy="1200803"/>
          </a:xfrm>
        </p:spPr>
        <p:txBody>
          <a:bodyPr/>
          <a:lstStyle/>
          <a:p>
            <a:pPr marL="682468" indent="-682468">
              <a:spcBef>
                <a:spcPts val="600"/>
              </a:spcBef>
            </a:pPr>
            <a:r>
              <a:rPr lang="en-US" dirty="0" smtClean="0"/>
              <a:t>Use “nuclear math” to complete a nuclear reaction.</a:t>
            </a:r>
          </a:p>
        </p:txBody>
      </p:sp>
      <p:sp>
        <p:nvSpPr>
          <p:cNvPr id="4" name="Text Placeholder 3"/>
          <p:cNvSpPr>
            <a:spLocks noGrp="1"/>
          </p:cNvSpPr>
          <p:nvPr>
            <p:ph type="body" sz="quarter" idx="13"/>
          </p:nvPr>
        </p:nvSpPr>
        <p:spPr>
          <a:xfrm>
            <a:off x="0" y="6457890"/>
            <a:ext cx="184702" cy="397172"/>
          </a:xfrm>
        </p:spPr>
        <p:txBody>
          <a:bodyPr/>
          <a:lstStyle/>
          <a:p>
            <a:endParaRPr lang="en-US"/>
          </a:p>
        </p:txBody>
      </p:sp>
      <p:sp>
        <p:nvSpPr>
          <p:cNvPr id="18" name="TextBox 17"/>
          <p:cNvSpPr txBox="1"/>
          <p:nvPr/>
        </p:nvSpPr>
        <p:spPr bwMode="auto">
          <a:xfrm>
            <a:off x="1919163" y="2521803"/>
            <a:ext cx="338554" cy="830997"/>
          </a:xfrm>
          <a:prstGeom prst="rect">
            <a:avLst/>
          </a:prstGeom>
          <a:noFill/>
        </p:spPr>
        <p:txBody>
          <a:bodyPr wrap="none">
            <a:spAutoFit/>
          </a:bodyPr>
          <a:lstStyle/>
          <a:p>
            <a:pPr algn="r">
              <a:defRPr/>
            </a:pPr>
            <a:r>
              <a:rPr lang="en-US" dirty="0" smtClean="0">
                <a:latin typeface="Linux Libertine" panose="02000503000000000000" pitchFamily="2" charset="0"/>
              </a:rPr>
              <a:t>4</a:t>
            </a:r>
            <a:endParaRPr lang="en-US" dirty="0">
              <a:latin typeface="Linux Libertine" panose="02000503000000000000" pitchFamily="2" charset="0"/>
            </a:endParaRPr>
          </a:p>
          <a:p>
            <a:pPr algn="r">
              <a:defRPr/>
            </a:pPr>
            <a:r>
              <a:rPr lang="en-US" dirty="0" smtClean="0">
                <a:latin typeface="Linux Libertine" panose="02000503000000000000" pitchFamily="2" charset="0"/>
              </a:rPr>
              <a:t>2</a:t>
            </a:r>
            <a:endParaRPr lang="en-US" dirty="0">
              <a:latin typeface="Linux Libertine" panose="02000503000000000000" pitchFamily="2" charset="0"/>
            </a:endParaRPr>
          </a:p>
        </p:txBody>
      </p:sp>
      <p:grpSp>
        <p:nvGrpSpPr>
          <p:cNvPr id="21" name="Group 20"/>
          <p:cNvGrpSpPr/>
          <p:nvPr/>
        </p:nvGrpSpPr>
        <p:grpSpPr>
          <a:xfrm>
            <a:off x="784444" y="2514600"/>
            <a:ext cx="3825315" cy="844064"/>
            <a:chOff x="2097306" y="2514600"/>
            <a:chExt cx="3825315" cy="844064"/>
          </a:xfrm>
        </p:grpSpPr>
        <p:grpSp>
          <p:nvGrpSpPr>
            <p:cNvPr id="5" name="Group 5"/>
            <p:cNvGrpSpPr>
              <a:grpSpLocks/>
            </p:cNvGrpSpPr>
            <p:nvPr/>
          </p:nvGrpSpPr>
          <p:grpSpPr bwMode="auto">
            <a:xfrm>
              <a:off x="2097306" y="2527667"/>
              <a:ext cx="783056" cy="830997"/>
              <a:chOff x="2644804" y="5486400"/>
              <a:chExt cx="783679" cy="831732"/>
            </a:xfrm>
          </p:grpSpPr>
          <p:sp>
            <p:nvSpPr>
              <p:cNvPr id="6" name="TextBox 5"/>
              <p:cNvSpPr txBox="1"/>
              <p:nvPr/>
            </p:nvSpPr>
            <p:spPr>
              <a:xfrm>
                <a:off x="2644804" y="5486400"/>
                <a:ext cx="470374" cy="831732"/>
              </a:xfrm>
              <a:prstGeom prst="rect">
                <a:avLst/>
              </a:prstGeom>
              <a:noFill/>
            </p:spPr>
            <p:txBody>
              <a:bodyPr wrap="none">
                <a:spAutoFit/>
              </a:bodyPr>
              <a:lstStyle/>
              <a:p>
                <a:pPr algn="r">
                  <a:defRPr/>
                </a:pPr>
                <a:r>
                  <a:rPr lang="en-US" dirty="0" smtClean="0">
                    <a:latin typeface="Linux Libertine" panose="02000503000000000000" pitchFamily="2" charset="0"/>
                  </a:rPr>
                  <a:t>12</a:t>
                </a:r>
                <a:endParaRPr lang="en-US" dirty="0">
                  <a:latin typeface="Linux Libertine" panose="02000503000000000000" pitchFamily="2" charset="0"/>
                </a:endParaRPr>
              </a:p>
              <a:p>
                <a:pPr algn="r">
                  <a:defRPr/>
                </a:pPr>
                <a:r>
                  <a:rPr lang="en-US" dirty="0" smtClean="0">
                    <a:latin typeface="Linux Libertine" panose="02000503000000000000" pitchFamily="2" charset="0"/>
                  </a:rPr>
                  <a:t>6</a:t>
                </a:r>
                <a:endParaRPr lang="en-US" dirty="0">
                  <a:latin typeface="Linux Libertine" panose="02000503000000000000" pitchFamily="2" charset="0"/>
                </a:endParaRPr>
              </a:p>
            </p:txBody>
          </p:sp>
          <p:sp>
            <p:nvSpPr>
              <p:cNvPr id="7" name="TextBox 6"/>
              <p:cNvSpPr txBox="1"/>
              <p:nvPr/>
            </p:nvSpPr>
            <p:spPr>
              <a:xfrm>
                <a:off x="2935648" y="5556312"/>
                <a:ext cx="492835" cy="646903"/>
              </a:xfrm>
              <a:prstGeom prst="rect">
                <a:avLst/>
              </a:prstGeom>
              <a:noFill/>
            </p:spPr>
            <p:txBody>
              <a:bodyPr wrap="none">
                <a:spAutoFit/>
              </a:bodyPr>
              <a:lstStyle/>
              <a:p>
                <a:pPr>
                  <a:defRPr/>
                </a:pPr>
                <a:r>
                  <a:rPr lang="en-US" sz="3600" dirty="0" smtClean="0">
                    <a:latin typeface="Linux Libertine" panose="02000503000000000000" pitchFamily="2" charset="0"/>
                  </a:rPr>
                  <a:t>C</a:t>
                </a:r>
                <a:endParaRPr lang="en-US" sz="3600" baseline="30000" dirty="0">
                  <a:latin typeface="Linux Libertine" panose="02000503000000000000" pitchFamily="2" charset="0"/>
                </a:endParaRPr>
              </a:p>
            </p:txBody>
          </p:sp>
        </p:grpSp>
        <p:sp>
          <p:nvSpPr>
            <p:cNvPr id="11" name="TextBox 10"/>
            <p:cNvSpPr txBox="1"/>
            <p:nvPr/>
          </p:nvSpPr>
          <p:spPr>
            <a:xfrm>
              <a:off x="5136871" y="2577904"/>
              <a:ext cx="785750"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 </a:t>
              </a:r>
              <a:r>
                <a:rPr lang="en-US" sz="3600" dirty="0" smtClean="0">
                  <a:latin typeface="Linux Libertine" panose="02000503000000000000" pitchFamily="2" charset="0"/>
                </a:rPr>
                <a:t>γ</a:t>
              </a:r>
              <a:endParaRPr lang="en-US" sz="3600" dirty="0">
                <a:latin typeface="Linux Libertine" panose="02000503000000000000" pitchFamily="2" charset="0"/>
              </a:endParaRPr>
            </a:p>
          </p:txBody>
        </p:sp>
        <p:sp>
          <p:nvSpPr>
            <p:cNvPr id="12" name="TextBox 11"/>
            <p:cNvSpPr txBox="1"/>
            <p:nvPr/>
          </p:nvSpPr>
          <p:spPr>
            <a:xfrm>
              <a:off x="3810000" y="2514600"/>
              <a:ext cx="639763" cy="647700"/>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grpSp>
          <p:nvGrpSpPr>
            <p:cNvPr id="13" name="Group 13"/>
            <p:cNvGrpSpPr>
              <a:grpSpLocks/>
            </p:cNvGrpSpPr>
            <p:nvPr/>
          </p:nvGrpSpPr>
          <p:grpSpPr bwMode="auto">
            <a:xfrm>
              <a:off x="4403062" y="2527667"/>
              <a:ext cx="808703" cy="830997"/>
              <a:chOff x="2644618" y="5492269"/>
              <a:chExt cx="808652" cy="831732"/>
            </a:xfrm>
          </p:grpSpPr>
          <p:sp>
            <p:nvSpPr>
              <p:cNvPr id="14" name="TextBox 13"/>
              <p:cNvSpPr txBox="1"/>
              <p:nvPr/>
            </p:nvSpPr>
            <p:spPr>
              <a:xfrm>
                <a:off x="2644618" y="5492269"/>
                <a:ext cx="469971" cy="831732"/>
              </a:xfrm>
              <a:prstGeom prst="rect">
                <a:avLst/>
              </a:prstGeom>
              <a:noFill/>
            </p:spPr>
            <p:txBody>
              <a:bodyPr wrap="none">
                <a:spAutoFit/>
              </a:bodyPr>
              <a:lstStyle/>
              <a:p>
                <a:pPr algn="r">
                  <a:defRPr/>
                </a:pPr>
                <a:r>
                  <a:rPr lang="en-US" dirty="0" smtClean="0">
                    <a:latin typeface="Linux Libertine" panose="02000503000000000000" pitchFamily="2" charset="0"/>
                  </a:rPr>
                  <a:t>16</a:t>
                </a:r>
                <a:endParaRPr lang="en-US" dirty="0">
                  <a:latin typeface="Linux Libertine" panose="02000503000000000000" pitchFamily="2" charset="0"/>
                </a:endParaRPr>
              </a:p>
              <a:p>
                <a:pPr algn="r">
                  <a:defRPr/>
                </a:pPr>
                <a:r>
                  <a:rPr lang="en-US" dirty="0" smtClean="0">
                    <a:latin typeface="Linux Libertine" panose="02000503000000000000" pitchFamily="2" charset="0"/>
                  </a:rPr>
                  <a:t>8</a:t>
                </a:r>
                <a:endParaRPr lang="en-US" dirty="0">
                  <a:latin typeface="Linux Libertine" panose="02000503000000000000" pitchFamily="2" charset="0"/>
                </a:endParaRPr>
              </a:p>
            </p:txBody>
          </p:sp>
          <p:sp>
            <p:nvSpPr>
              <p:cNvPr id="15" name="TextBox 14"/>
              <p:cNvSpPr txBox="1"/>
              <p:nvPr/>
            </p:nvSpPr>
            <p:spPr>
              <a:xfrm>
                <a:off x="2935211" y="5556312"/>
                <a:ext cx="518059" cy="646903"/>
              </a:xfrm>
              <a:prstGeom prst="rect">
                <a:avLst/>
              </a:prstGeom>
              <a:noFill/>
            </p:spPr>
            <p:txBody>
              <a:bodyPr wrap="none">
                <a:spAutoFit/>
              </a:bodyPr>
              <a:lstStyle/>
              <a:p>
                <a:pPr>
                  <a:defRPr/>
                </a:pPr>
                <a:r>
                  <a:rPr lang="en-US" sz="3600" dirty="0" smtClean="0">
                    <a:latin typeface="Linux Libertine" panose="02000503000000000000" pitchFamily="2" charset="0"/>
                  </a:rPr>
                  <a:t>O</a:t>
                </a:r>
                <a:endParaRPr lang="en-US" sz="3600" baseline="30000" dirty="0">
                  <a:latin typeface="Linux Libertine" panose="02000503000000000000" pitchFamily="2" charset="0"/>
                </a:endParaRPr>
              </a:p>
            </p:txBody>
          </p:sp>
        </p:grpSp>
        <p:sp>
          <p:nvSpPr>
            <p:cNvPr id="16" name="TextBox 15"/>
            <p:cNvSpPr txBox="1"/>
            <p:nvPr/>
          </p:nvSpPr>
          <p:spPr>
            <a:xfrm>
              <a:off x="2836862" y="2562588"/>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9" name="TextBox 18"/>
            <p:cNvSpPr txBox="1"/>
            <p:nvPr/>
          </p:nvSpPr>
          <p:spPr bwMode="auto">
            <a:xfrm>
              <a:off x="3391187" y="2591653"/>
              <a:ext cx="445956" cy="646331"/>
            </a:xfrm>
            <a:prstGeom prst="rect">
              <a:avLst/>
            </a:prstGeom>
            <a:noFill/>
          </p:spPr>
          <p:txBody>
            <a:bodyPr wrap="none">
              <a:spAutoFit/>
            </a:bodyPr>
            <a:lstStyle/>
            <a:p>
              <a:pPr>
                <a:defRPr/>
              </a:pPr>
              <a:r>
                <a:rPr lang="en-US" sz="3600" dirty="0" smtClean="0">
                  <a:latin typeface="Linux Libertine" panose="02000503000000000000" pitchFamily="2" charset="0"/>
                </a:rPr>
                <a:t>α</a:t>
              </a:r>
              <a:endParaRPr lang="en-US" sz="3600" baseline="30000" dirty="0">
                <a:latin typeface="Linux Libertine" panose="02000503000000000000" pitchFamily="2" charset="0"/>
              </a:endParaRPr>
            </a:p>
          </p:txBody>
        </p:sp>
      </p:grpSp>
      <p:sp>
        <p:nvSpPr>
          <p:cNvPr id="23" name="TextBox 22"/>
          <p:cNvSpPr txBox="1"/>
          <p:nvPr/>
        </p:nvSpPr>
        <p:spPr>
          <a:xfrm>
            <a:off x="4800600" y="2580752"/>
            <a:ext cx="2876771"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Δ</a:t>
            </a:r>
            <a:r>
              <a:rPr lang="en-US" sz="3600" i="1" dirty="0" smtClean="0">
                <a:latin typeface="Linux Libertine" panose="02000503000000000000" pitchFamily="2" charset="0"/>
              </a:rPr>
              <a:t>E</a:t>
            </a:r>
            <a:r>
              <a:rPr lang="en-US" sz="3600" dirty="0" smtClean="0">
                <a:latin typeface="Linux Libertine" panose="02000503000000000000" pitchFamily="2" charset="0"/>
              </a:rPr>
              <a:t> = -7.2 MeV</a:t>
            </a:r>
            <a:endParaRPr lang="en-US" sz="3600" dirty="0">
              <a:latin typeface="Linux Libertine" panose="02000503000000000000" pitchFamily="2" charset="0"/>
            </a:endParaRPr>
          </a:p>
        </p:txBody>
      </p:sp>
      <p:grpSp>
        <p:nvGrpSpPr>
          <p:cNvPr id="10" name="Group 9"/>
          <p:cNvGrpSpPr/>
          <p:nvPr/>
        </p:nvGrpSpPr>
        <p:grpSpPr>
          <a:xfrm>
            <a:off x="3429000" y="1676400"/>
            <a:ext cx="3973650" cy="921117"/>
            <a:chOff x="3429000" y="1676400"/>
            <a:chExt cx="3973650" cy="921117"/>
          </a:xfrm>
        </p:grpSpPr>
        <p:cxnSp>
          <p:nvCxnSpPr>
            <p:cNvPr id="8" name="Straight Arrow Connector 7"/>
            <p:cNvCxnSpPr/>
            <p:nvPr/>
          </p:nvCxnSpPr>
          <p:spPr>
            <a:xfrm flipH="1">
              <a:off x="3429000" y="2209800"/>
              <a:ext cx="395009" cy="3877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0" y="1676400"/>
              <a:ext cx="3592650" cy="646331"/>
            </a:xfrm>
            <a:prstGeom prst="rect">
              <a:avLst/>
            </a:prstGeom>
            <a:noFill/>
          </p:spPr>
          <p:txBody>
            <a:bodyPr wrap="none" rtlCol="0">
              <a:spAutoFit/>
            </a:bodyPr>
            <a:lstStyle/>
            <a:p>
              <a:r>
                <a:rPr lang="en-US" sz="3600" dirty="0" smtClean="0">
                  <a:latin typeface="Linux Libertine" panose="02000503000000000000" pitchFamily="2" charset="0"/>
                </a:rPr>
                <a:t>Mass is conserved</a:t>
              </a:r>
            </a:p>
          </p:txBody>
        </p:sp>
      </p:grpSp>
      <p:grpSp>
        <p:nvGrpSpPr>
          <p:cNvPr id="22" name="Group 21"/>
          <p:cNvGrpSpPr/>
          <p:nvPr/>
        </p:nvGrpSpPr>
        <p:grpSpPr>
          <a:xfrm>
            <a:off x="3451578" y="3265311"/>
            <a:ext cx="4343400" cy="951131"/>
            <a:chOff x="3429000" y="1295400"/>
            <a:chExt cx="4343400" cy="951131"/>
          </a:xfrm>
        </p:grpSpPr>
        <p:cxnSp>
          <p:nvCxnSpPr>
            <p:cNvPr id="24" name="Straight Arrow Connector 23"/>
            <p:cNvCxnSpPr/>
            <p:nvPr/>
          </p:nvCxnSpPr>
          <p:spPr>
            <a:xfrm flipH="1" flipV="1">
              <a:off x="3429000" y="1295400"/>
              <a:ext cx="381000" cy="3993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70984" y="1600200"/>
              <a:ext cx="4001416" cy="646331"/>
            </a:xfrm>
            <a:prstGeom prst="rect">
              <a:avLst/>
            </a:prstGeom>
            <a:noFill/>
          </p:spPr>
          <p:txBody>
            <a:bodyPr wrap="none" rtlCol="0">
              <a:spAutoFit/>
            </a:bodyPr>
            <a:lstStyle/>
            <a:p>
              <a:r>
                <a:rPr lang="en-US" sz="3600" dirty="0" smtClean="0">
                  <a:latin typeface="Linux Libertine" panose="02000503000000000000" pitchFamily="2" charset="0"/>
                </a:rPr>
                <a:t>Charge is conserved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4"/>
          <p:cNvSpPr>
            <a:spLocks noGrp="1" noChangeArrowheads="1"/>
          </p:cNvSpPr>
          <p:nvPr/>
        </p:nvSpPr>
        <p:spPr bwMode="auto">
          <a:xfrm>
            <a:off x="533400" y="2209800"/>
            <a:ext cx="8001000" cy="1143000"/>
          </a:xfrm>
          <a:prstGeom prst="rect">
            <a:avLst/>
          </a:prstGeom>
          <a:noFill/>
          <a:ln w="9525">
            <a:noFill/>
            <a:miter lim="800000"/>
            <a:headEnd/>
            <a:tailEnd/>
          </a:ln>
        </p:spPr>
        <p:txBody>
          <a:bodyPr lIns="91419" tIns="45710" rIns="91419" bIns="45710" anchor="ctr"/>
          <a:lstStyle/>
          <a:p>
            <a:pPr algn="ctr"/>
            <a:endParaRPr lang="en-US" sz="4400" dirty="0">
              <a:solidFill>
                <a:srgbClr val="FFFFFF"/>
              </a:solidFill>
            </a:endParaRPr>
          </a:p>
        </p:txBody>
      </p:sp>
      <p:sp>
        <p:nvSpPr>
          <p:cNvPr id="8196" name="Rectangle 11"/>
          <p:cNvSpPr>
            <a:spLocks noGrp="1" noChangeArrowheads="1"/>
          </p:cNvSpPr>
          <p:nvPr/>
        </p:nvSpPr>
        <p:spPr bwMode="auto">
          <a:xfrm>
            <a:off x="304803" y="1066804"/>
            <a:ext cx="8610600" cy="609600"/>
          </a:xfrm>
          <a:prstGeom prst="rect">
            <a:avLst/>
          </a:prstGeom>
          <a:noFill/>
          <a:ln w="9525">
            <a:noFill/>
            <a:miter lim="800000"/>
            <a:headEnd/>
            <a:tailEnd/>
          </a:ln>
        </p:spPr>
        <p:txBody>
          <a:bodyPr lIns="91419" tIns="45710" rIns="91419" bIns="45710"/>
          <a:lstStyle/>
          <a:p>
            <a:pPr algn="ctr">
              <a:lnSpc>
                <a:spcPct val="120000"/>
              </a:lnSpc>
            </a:pPr>
            <a:endParaRPr lang="en-US" sz="2800" b="1" dirty="0">
              <a:solidFill>
                <a:srgbClr val="FFFFFF"/>
              </a:solidFill>
              <a:latin typeface="Verdana" pitchFamily="34" charset="0"/>
            </a:endParaRPr>
          </a:p>
        </p:txBody>
      </p:sp>
      <p:sp>
        <p:nvSpPr>
          <p:cNvPr id="8" name="Title 7"/>
          <p:cNvSpPr>
            <a:spLocks noGrp="1"/>
          </p:cNvSpPr>
          <p:nvPr>
            <p:ph type="title"/>
          </p:nvPr>
        </p:nvSpPr>
        <p:spPr/>
        <p:txBody>
          <a:bodyPr>
            <a:normAutofit/>
          </a:bodyPr>
          <a:lstStyle/>
          <a:p>
            <a:endParaRPr lang="en-US" sz="2400" dirty="0"/>
          </a:p>
        </p:txBody>
      </p:sp>
      <p:sp>
        <p:nvSpPr>
          <p:cNvPr id="10" name="Content Placeholder 9"/>
          <p:cNvSpPr>
            <a:spLocks noGrp="1"/>
          </p:cNvSpPr>
          <p:nvPr>
            <p:ph idx="1"/>
          </p:nvPr>
        </p:nvSpPr>
        <p:spPr>
          <a:xfrm>
            <a:off x="0" y="838200"/>
            <a:ext cx="9144000" cy="646327"/>
          </a:xfrm>
        </p:spPr>
        <p:txBody>
          <a:bodyPr/>
          <a:lstStyle/>
          <a:p>
            <a:pPr algn="ctr"/>
            <a:endParaRPr lang="en-US" dirty="0"/>
          </a:p>
        </p:txBody>
      </p:sp>
      <p:sp>
        <p:nvSpPr>
          <p:cNvPr id="11" name="Text Placeholder 10"/>
          <p:cNvSpPr>
            <a:spLocks noGrp="1"/>
          </p:cNvSpPr>
          <p:nvPr>
            <p:ph type="body" sz="quarter" idx="13"/>
          </p:nvPr>
        </p:nvSpPr>
        <p:spPr>
          <a:xfrm>
            <a:off x="0" y="6457890"/>
            <a:ext cx="184702" cy="397172"/>
          </a:xfrm>
        </p:spPr>
        <p:txBody>
          <a:bodyPr/>
          <a:lstStyle/>
          <a:p>
            <a:endParaRPr lang="en-US"/>
          </a:p>
        </p:txBody>
      </p:sp>
      <p:pic>
        <p:nvPicPr>
          <p:cNvPr id="3" name="Picture 2"/>
          <p:cNvPicPr>
            <a:picLocks noChangeAspect="1"/>
          </p:cNvPicPr>
          <p:nvPr/>
        </p:nvPicPr>
        <p:blipFill>
          <a:blip r:embed="rId3"/>
          <a:stretch>
            <a:fillRect/>
          </a:stretch>
        </p:blipFill>
        <p:spPr>
          <a:xfrm>
            <a:off x="1851339" y="1"/>
            <a:ext cx="5387661" cy="685506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1.1 Objectives</a:t>
            </a:r>
            <a:endParaRPr lang="en-US" dirty="0"/>
          </a:p>
        </p:txBody>
      </p:sp>
      <p:sp>
        <p:nvSpPr>
          <p:cNvPr id="14339" name="Content Placeholder 3"/>
          <p:cNvSpPr>
            <a:spLocks noGrp="1"/>
          </p:cNvSpPr>
          <p:nvPr>
            <p:ph idx="1"/>
          </p:nvPr>
        </p:nvSpPr>
        <p:spPr>
          <a:xfrm>
            <a:off x="0" y="533404"/>
            <a:ext cx="9144000" cy="2092877"/>
          </a:xfrm>
        </p:spPr>
        <p:txBody>
          <a:bodyPr/>
          <a:lstStyle/>
          <a:p>
            <a:pPr marL="682468" indent="-682468">
              <a:spcBef>
                <a:spcPts val="600"/>
              </a:spcBef>
            </a:pPr>
            <a:r>
              <a:rPr lang="en-US" dirty="0" smtClean="0"/>
              <a:t>Given the conversion factor, convert between </a:t>
            </a:r>
            <a:r>
              <a:rPr lang="en-US" dirty="0" err="1" smtClean="0"/>
              <a:t>eV</a:t>
            </a:r>
            <a:r>
              <a:rPr lang="en-US" dirty="0" smtClean="0"/>
              <a:t> and kJ/mol.</a:t>
            </a:r>
          </a:p>
          <a:p>
            <a:pPr marL="682468" indent="-682468">
              <a:spcBef>
                <a:spcPts val="600"/>
              </a:spcBef>
            </a:pPr>
            <a:endParaRPr lang="en-US" sz="1200" dirty="0" smtClean="0"/>
          </a:p>
          <a:p>
            <a:pPr marL="682468" indent="-682468">
              <a:spcBef>
                <a:spcPts val="600"/>
              </a:spcBef>
            </a:pPr>
            <a:r>
              <a:rPr lang="en-US" dirty="0" smtClean="0"/>
              <a:t>1 </a:t>
            </a:r>
            <a:r>
              <a:rPr lang="en-US" dirty="0" err="1" smtClean="0"/>
              <a:t>eV</a:t>
            </a:r>
            <a:r>
              <a:rPr lang="en-US" dirty="0" smtClean="0"/>
              <a:t> = 1.602 </a:t>
            </a:r>
            <a:r>
              <a:rPr lang="en-US" dirty="0" smtClean="0">
                <a:sym typeface="Symbol"/>
              </a:rPr>
              <a:t> 10</a:t>
            </a:r>
            <a:r>
              <a:rPr lang="en-US" baseline="30000" dirty="0" smtClean="0"/>
              <a:t>-19</a:t>
            </a:r>
            <a:r>
              <a:rPr lang="en-US" dirty="0" smtClean="0"/>
              <a:t> J, or 96.48 kJ/mol</a:t>
            </a:r>
            <a:endParaRPr lang="en-US" dirty="0" smtClean="0">
              <a:sym typeface="Wingdings" pitchFamily="2" charset="2"/>
            </a:endParaRPr>
          </a:p>
        </p:txBody>
      </p:sp>
      <p:grpSp>
        <p:nvGrpSpPr>
          <p:cNvPr id="2" name="Group 1"/>
          <p:cNvGrpSpPr/>
          <p:nvPr/>
        </p:nvGrpSpPr>
        <p:grpSpPr>
          <a:xfrm>
            <a:off x="98644" y="2895600"/>
            <a:ext cx="6892927" cy="844064"/>
            <a:chOff x="98644" y="3575536"/>
            <a:chExt cx="6892927" cy="844064"/>
          </a:xfrm>
        </p:grpSpPr>
        <p:sp>
          <p:nvSpPr>
            <p:cNvPr id="5" name="TextBox 4"/>
            <p:cNvSpPr txBox="1"/>
            <p:nvPr/>
          </p:nvSpPr>
          <p:spPr bwMode="auto">
            <a:xfrm>
              <a:off x="1233363" y="3582739"/>
              <a:ext cx="338554" cy="830997"/>
            </a:xfrm>
            <a:prstGeom prst="rect">
              <a:avLst/>
            </a:prstGeom>
            <a:noFill/>
          </p:spPr>
          <p:txBody>
            <a:bodyPr wrap="none">
              <a:spAutoFit/>
            </a:bodyPr>
            <a:lstStyle/>
            <a:p>
              <a:pPr algn="r">
                <a:defRPr/>
              </a:pPr>
              <a:r>
                <a:rPr lang="en-US" dirty="0" smtClean="0">
                  <a:latin typeface="Linux Libertine" panose="02000503000000000000" pitchFamily="2" charset="0"/>
                </a:rPr>
                <a:t>4</a:t>
              </a:r>
              <a:endParaRPr lang="en-US" dirty="0">
                <a:latin typeface="Linux Libertine" panose="02000503000000000000" pitchFamily="2" charset="0"/>
              </a:endParaRPr>
            </a:p>
            <a:p>
              <a:pPr algn="r">
                <a:defRPr/>
              </a:pPr>
              <a:r>
                <a:rPr lang="en-US" dirty="0" smtClean="0">
                  <a:latin typeface="Linux Libertine" panose="02000503000000000000" pitchFamily="2" charset="0"/>
                </a:rPr>
                <a:t>2</a:t>
              </a:r>
              <a:endParaRPr lang="en-US" dirty="0">
                <a:latin typeface="Linux Libertine" panose="02000503000000000000" pitchFamily="2" charset="0"/>
              </a:endParaRPr>
            </a:p>
          </p:txBody>
        </p:sp>
        <p:grpSp>
          <p:nvGrpSpPr>
            <p:cNvPr id="6" name="Group 5"/>
            <p:cNvGrpSpPr/>
            <p:nvPr/>
          </p:nvGrpSpPr>
          <p:grpSpPr>
            <a:xfrm>
              <a:off x="98644" y="3575536"/>
              <a:ext cx="3825315" cy="844064"/>
              <a:chOff x="2097306" y="2514600"/>
              <a:chExt cx="3825315" cy="844064"/>
            </a:xfrm>
          </p:grpSpPr>
          <p:grpSp>
            <p:nvGrpSpPr>
              <p:cNvPr id="7" name="Group 5"/>
              <p:cNvGrpSpPr>
                <a:grpSpLocks/>
              </p:cNvGrpSpPr>
              <p:nvPr/>
            </p:nvGrpSpPr>
            <p:grpSpPr bwMode="auto">
              <a:xfrm>
                <a:off x="2097306" y="2527667"/>
                <a:ext cx="783056" cy="830997"/>
                <a:chOff x="2644804" y="5486400"/>
                <a:chExt cx="783679" cy="831732"/>
              </a:xfrm>
            </p:grpSpPr>
            <p:sp>
              <p:nvSpPr>
                <p:cNvPr id="15" name="TextBox 14"/>
                <p:cNvSpPr txBox="1"/>
                <p:nvPr/>
              </p:nvSpPr>
              <p:spPr>
                <a:xfrm>
                  <a:off x="2644804" y="5486400"/>
                  <a:ext cx="470374" cy="831732"/>
                </a:xfrm>
                <a:prstGeom prst="rect">
                  <a:avLst/>
                </a:prstGeom>
                <a:noFill/>
              </p:spPr>
              <p:txBody>
                <a:bodyPr wrap="none">
                  <a:spAutoFit/>
                </a:bodyPr>
                <a:lstStyle/>
                <a:p>
                  <a:pPr algn="r">
                    <a:defRPr/>
                  </a:pPr>
                  <a:r>
                    <a:rPr lang="en-US" dirty="0" smtClean="0">
                      <a:latin typeface="Linux Libertine" panose="02000503000000000000" pitchFamily="2" charset="0"/>
                    </a:rPr>
                    <a:t>12</a:t>
                  </a:r>
                  <a:endParaRPr lang="en-US" dirty="0">
                    <a:latin typeface="Linux Libertine" panose="02000503000000000000" pitchFamily="2" charset="0"/>
                  </a:endParaRPr>
                </a:p>
                <a:p>
                  <a:pPr algn="r">
                    <a:defRPr/>
                  </a:pPr>
                  <a:r>
                    <a:rPr lang="en-US" dirty="0" smtClean="0">
                      <a:latin typeface="Linux Libertine" panose="02000503000000000000" pitchFamily="2" charset="0"/>
                    </a:rPr>
                    <a:t>6</a:t>
                  </a:r>
                  <a:endParaRPr lang="en-US" dirty="0">
                    <a:latin typeface="Linux Libertine" panose="02000503000000000000" pitchFamily="2" charset="0"/>
                  </a:endParaRPr>
                </a:p>
              </p:txBody>
            </p:sp>
            <p:sp>
              <p:nvSpPr>
                <p:cNvPr id="16" name="TextBox 15"/>
                <p:cNvSpPr txBox="1"/>
                <p:nvPr/>
              </p:nvSpPr>
              <p:spPr>
                <a:xfrm>
                  <a:off x="2935648" y="5556312"/>
                  <a:ext cx="492835" cy="646903"/>
                </a:xfrm>
                <a:prstGeom prst="rect">
                  <a:avLst/>
                </a:prstGeom>
                <a:noFill/>
              </p:spPr>
              <p:txBody>
                <a:bodyPr wrap="none">
                  <a:spAutoFit/>
                </a:bodyPr>
                <a:lstStyle/>
                <a:p>
                  <a:pPr>
                    <a:defRPr/>
                  </a:pPr>
                  <a:r>
                    <a:rPr lang="en-US" sz="3600" dirty="0" smtClean="0">
                      <a:latin typeface="Linux Libertine" panose="02000503000000000000" pitchFamily="2" charset="0"/>
                    </a:rPr>
                    <a:t>C</a:t>
                  </a:r>
                  <a:endParaRPr lang="en-US" sz="3600" baseline="30000" dirty="0">
                    <a:latin typeface="Linux Libertine" panose="02000503000000000000" pitchFamily="2" charset="0"/>
                  </a:endParaRPr>
                </a:p>
              </p:txBody>
            </p:sp>
          </p:grpSp>
          <p:sp>
            <p:nvSpPr>
              <p:cNvPr id="8" name="TextBox 7"/>
              <p:cNvSpPr txBox="1"/>
              <p:nvPr/>
            </p:nvSpPr>
            <p:spPr>
              <a:xfrm>
                <a:off x="5136871" y="2577904"/>
                <a:ext cx="785750"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 </a:t>
                </a:r>
                <a:r>
                  <a:rPr lang="en-US" sz="3600" dirty="0" smtClean="0">
                    <a:latin typeface="Linux Libertine" panose="02000503000000000000" pitchFamily="2" charset="0"/>
                  </a:rPr>
                  <a:t>γ</a:t>
                </a:r>
                <a:endParaRPr lang="en-US" sz="3600" dirty="0">
                  <a:latin typeface="Linux Libertine" panose="02000503000000000000" pitchFamily="2" charset="0"/>
                </a:endParaRPr>
              </a:p>
            </p:txBody>
          </p:sp>
          <p:sp>
            <p:nvSpPr>
              <p:cNvPr id="9" name="TextBox 8"/>
              <p:cNvSpPr txBox="1"/>
              <p:nvPr/>
            </p:nvSpPr>
            <p:spPr>
              <a:xfrm>
                <a:off x="3810000" y="2514600"/>
                <a:ext cx="639763" cy="647700"/>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grpSp>
            <p:nvGrpSpPr>
              <p:cNvPr id="10" name="Group 13"/>
              <p:cNvGrpSpPr>
                <a:grpSpLocks/>
              </p:cNvGrpSpPr>
              <p:nvPr/>
            </p:nvGrpSpPr>
            <p:grpSpPr bwMode="auto">
              <a:xfrm>
                <a:off x="4403062" y="2527667"/>
                <a:ext cx="808703" cy="830997"/>
                <a:chOff x="2644618" y="5492269"/>
                <a:chExt cx="808652" cy="831732"/>
              </a:xfrm>
            </p:grpSpPr>
            <p:sp>
              <p:nvSpPr>
                <p:cNvPr id="13" name="TextBox 12"/>
                <p:cNvSpPr txBox="1"/>
                <p:nvPr/>
              </p:nvSpPr>
              <p:spPr>
                <a:xfrm>
                  <a:off x="2644618" y="5492269"/>
                  <a:ext cx="469971" cy="831732"/>
                </a:xfrm>
                <a:prstGeom prst="rect">
                  <a:avLst/>
                </a:prstGeom>
                <a:noFill/>
              </p:spPr>
              <p:txBody>
                <a:bodyPr wrap="none">
                  <a:spAutoFit/>
                </a:bodyPr>
                <a:lstStyle/>
                <a:p>
                  <a:pPr algn="r">
                    <a:defRPr/>
                  </a:pPr>
                  <a:r>
                    <a:rPr lang="en-US" dirty="0" smtClean="0">
                      <a:latin typeface="Linux Libertine" panose="02000503000000000000" pitchFamily="2" charset="0"/>
                    </a:rPr>
                    <a:t>16</a:t>
                  </a:r>
                  <a:endParaRPr lang="en-US" dirty="0">
                    <a:latin typeface="Linux Libertine" panose="02000503000000000000" pitchFamily="2" charset="0"/>
                  </a:endParaRPr>
                </a:p>
                <a:p>
                  <a:pPr algn="r">
                    <a:defRPr/>
                  </a:pPr>
                  <a:r>
                    <a:rPr lang="en-US" dirty="0" smtClean="0">
                      <a:latin typeface="Linux Libertine" panose="02000503000000000000" pitchFamily="2" charset="0"/>
                    </a:rPr>
                    <a:t>8</a:t>
                  </a:r>
                  <a:endParaRPr lang="en-US" dirty="0">
                    <a:latin typeface="Linux Libertine" panose="02000503000000000000" pitchFamily="2" charset="0"/>
                  </a:endParaRPr>
                </a:p>
              </p:txBody>
            </p:sp>
            <p:sp>
              <p:nvSpPr>
                <p:cNvPr id="14" name="TextBox 13"/>
                <p:cNvSpPr txBox="1"/>
                <p:nvPr/>
              </p:nvSpPr>
              <p:spPr>
                <a:xfrm>
                  <a:off x="2935211" y="5556312"/>
                  <a:ext cx="518059" cy="646903"/>
                </a:xfrm>
                <a:prstGeom prst="rect">
                  <a:avLst/>
                </a:prstGeom>
                <a:noFill/>
              </p:spPr>
              <p:txBody>
                <a:bodyPr wrap="none">
                  <a:spAutoFit/>
                </a:bodyPr>
                <a:lstStyle/>
                <a:p>
                  <a:pPr>
                    <a:defRPr/>
                  </a:pPr>
                  <a:r>
                    <a:rPr lang="en-US" sz="3600" dirty="0" smtClean="0">
                      <a:latin typeface="Linux Libertine" panose="02000503000000000000" pitchFamily="2" charset="0"/>
                    </a:rPr>
                    <a:t>O</a:t>
                  </a:r>
                  <a:endParaRPr lang="en-US" sz="3600" baseline="30000" dirty="0">
                    <a:latin typeface="Linux Libertine" panose="02000503000000000000" pitchFamily="2" charset="0"/>
                  </a:endParaRPr>
                </a:p>
              </p:txBody>
            </p:sp>
          </p:grpSp>
          <p:sp>
            <p:nvSpPr>
              <p:cNvPr id="11" name="TextBox 10"/>
              <p:cNvSpPr txBox="1"/>
              <p:nvPr/>
            </p:nvSpPr>
            <p:spPr>
              <a:xfrm>
                <a:off x="2836862" y="2562588"/>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2" name="TextBox 11"/>
              <p:cNvSpPr txBox="1"/>
              <p:nvPr/>
            </p:nvSpPr>
            <p:spPr bwMode="auto">
              <a:xfrm>
                <a:off x="3391187" y="2591653"/>
                <a:ext cx="445956" cy="646331"/>
              </a:xfrm>
              <a:prstGeom prst="rect">
                <a:avLst/>
              </a:prstGeom>
              <a:noFill/>
            </p:spPr>
            <p:txBody>
              <a:bodyPr wrap="none">
                <a:spAutoFit/>
              </a:bodyPr>
              <a:lstStyle/>
              <a:p>
                <a:pPr>
                  <a:defRPr/>
                </a:pPr>
                <a:r>
                  <a:rPr lang="en-US" sz="3600" dirty="0" smtClean="0">
                    <a:latin typeface="Linux Libertine" panose="02000503000000000000" pitchFamily="2" charset="0"/>
                  </a:rPr>
                  <a:t>α</a:t>
                </a:r>
                <a:endParaRPr lang="en-US" sz="3600" baseline="30000" dirty="0">
                  <a:latin typeface="Linux Libertine" panose="02000503000000000000" pitchFamily="2" charset="0"/>
                </a:endParaRPr>
              </a:p>
            </p:txBody>
          </p:sp>
        </p:grpSp>
        <p:sp>
          <p:nvSpPr>
            <p:cNvPr id="17" name="TextBox 16"/>
            <p:cNvSpPr txBox="1"/>
            <p:nvPr/>
          </p:nvSpPr>
          <p:spPr>
            <a:xfrm>
              <a:off x="4114800" y="3641688"/>
              <a:ext cx="2876771"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Δ</a:t>
              </a:r>
              <a:r>
                <a:rPr lang="en-US" sz="3600" i="1" dirty="0" smtClean="0">
                  <a:latin typeface="Linux Libertine" panose="02000503000000000000" pitchFamily="2" charset="0"/>
                </a:rPr>
                <a:t>E</a:t>
              </a:r>
              <a:r>
                <a:rPr lang="en-US" sz="3600" dirty="0" smtClean="0">
                  <a:latin typeface="Linux Libertine" panose="02000503000000000000" pitchFamily="2" charset="0"/>
                </a:rPr>
                <a:t> = -7.2 MeV</a:t>
              </a:r>
              <a:endParaRPr lang="en-US" sz="3600" dirty="0">
                <a:latin typeface="Linux Libertine" panose="02000503000000000000" pitchFamily="2" charset="0"/>
              </a:endParaRPr>
            </a:p>
          </p:txBody>
        </p:sp>
      </p:grpSp>
      <p:sp>
        <p:nvSpPr>
          <p:cNvPr id="21" name="TextBox 20"/>
          <p:cNvSpPr txBox="1"/>
          <p:nvPr/>
        </p:nvSpPr>
        <p:spPr>
          <a:xfrm>
            <a:off x="685914" y="5029200"/>
            <a:ext cx="3086059"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-1.15 × 10</a:t>
            </a:r>
            <a:r>
              <a:rPr lang="en-US" sz="3600" baseline="30000" dirty="0" smtClean="0">
                <a:latin typeface="Linux Libertine" panose="02000503000000000000" pitchFamily="2" charset="0"/>
              </a:rPr>
              <a:t>–12</a:t>
            </a:r>
            <a:r>
              <a:rPr lang="en-US" sz="3600" dirty="0" smtClean="0">
                <a:latin typeface="Linux Libertine" panose="02000503000000000000" pitchFamily="2" charset="0"/>
              </a:rPr>
              <a:t> J</a:t>
            </a:r>
            <a:endParaRPr lang="en-US" sz="3600" dirty="0">
              <a:latin typeface="Linux Libertine" panose="02000503000000000000" pitchFamily="2" charset="0"/>
            </a:endParaRPr>
          </a:p>
        </p:txBody>
      </p:sp>
      <p:sp>
        <p:nvSpPr>
          <p:cNvPr id="22" name="TextBox 21"/>
          <p:cNvSpPr txBox="1"/>
          <p:nvPr/>
        </p:nvSpPr>
        <p:spPr>
          <a:xfrm>
            <a:off x="724629" y="6096000"/>
            <a:ext cx="3999771"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a:t>
            </a:r>
            <a:r>
              <a:rPr lang="en-US" sz="3600" dirty="0" smtClean="0"/>
              <a:t>-</a:t>
            </a:r>
            <a:r>
              <a:rPr lang="en-US" sz="3600" dirty="0" smtClean="0">
                <a:latin typeface="Linux Libertine" panose="02000503000000000000" pitchFamily="2" charset="0"/>
              </a:rPr>
              <a:t>6.94 × 10</a:t>
            </a:r>
            <a:r>
              <a:rPr lang="en-US" sz="3600" baseline="30000" dirty="0" smtClean="0">
                <a:latin typeface="Linux Libertine" panose="02000503000000000000" pitchFamily="2" charset="0"/>
              </a:rPr>
              <a:t>8</a:t>
            </a:r>
            <a:r>
              <a:rPr lang="en-US" sz="3600" dirty="0" smtClean="0">
                <a:latin typeface="Linux Libertine" panose="02000503000000000000" pitchFamily="2" charset="0"/>
              </a:rPr>
              <a:t> kJ/</a:t>
            </a:r>
            <a:r>
              <a:rPr lang="en-US" sz="3600" dirty="0" err="1" smtClean="0">
                <a:latin typeface="Linux Libertine" panose="02000503000000000000" pitchFamily="2" charset="0"/>
              </a:rPr>
              <a:t>mol</a:t>
            </a:r>
            <a:endParaRPr lang="en-US" sz="36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18" name="TextBox 17"/>
              <p:cNvSpPr txBox="1"/>
              <p:nvPr/>
            </p:nvSpPr>
            <p:spPr>
              <a:xfrm>
                <a:off x="6019914" y="4957990"/>
                <a:ext cx="3047886" cy="120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200" i="1" smtClean="0">
                              <a:latin typeface="Cambria Math" panose="02040503050406030204" pitchFamily="18" charset="0"/>
                            </a:rPr>
                          </m:ctrlPr>
                        </m:dPr>
                        <m:e>
                          <m:f>
                            <m:fPr>
                              <m:ctrlPr>
                                <a:rPr lang="en-US" sz="3200" i="1" smtClean="0">
                                  <a:latin typeface="Cambria Math" panose="02040503050406030204" pitchFamily="18" charset="0"/>
                                </a:rPr>
                              </m:ctrlPr>
                            </m:fPr>
                            <m:num>
                              <m:r>
                                <a:rPr lang="en-US" sz="3200" b="0" i="1" smtClean="0">
                                  <a:latin typeface="Cambria Math"/>
                                </a:rPr>
                                <m:t>6.022</m:t>
                              </m:r>
                              <m:r>
                                <a:rPr lang="en-US" sz="3200" b="0" i="1" smtClean="0">
                                  <a:latin typeface="Cambria Math"/>
                                  <a:ea typeface="Cambria Math"/>
                                </a:rPr>
                                <m:t>×</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10</m:t>
                                  </m:r>
                                </m:e>
                                <m:sup>
                                  <m:r>
                                    <a:rPr lang="en-US" sz="3200" b="0" i="1" smtClean="0">
                                      <a:latin typeface="Cambria Math"/>
                                      <a:ea typeface="Cambria Math"/>
                                    </a:rPr>
                                    <m:t>23</m:t>
                                  </m:r>
                                </m:sup>
                              </m:sSup>
                            </m:num>
                            <m:den>
                              <m:r>
                                <a:rPr lang="en-US" sz="3200" b="0" i="1" smtClean="0">
                                  <a:latin typeface="Cambria Math"/>
                                </a:rPr>
                                <m:t>1 </m:t>
                              </m:r>
                              <m:r>
                                <m:rPr>
                                  <m:nor/>
                                </m:rPr>
                                <a:rPr lang="en-US" sz="3200" b="0" i="0" smtClean="0">
                                  <a:latin typeface="Cambria Math"/>
                                </a:rPr>
                                <m:t>mol</m:t>
                              </m:r>
                            </m:den>
                          </m:f>
                        </m:e>
                      </m:d>
                    </m:oMath>
                  </m:oMathPara>
                </a14:m>
                <a:endParaRPr lang="en-US" sz="3200" dirty="0" smtClean="0">
                  <a:latin typeface="Linux Libertine" panose="02000503000000000000" pitchFamily="2"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019914" y="4957990"/>
                <a:ext cx="3047886" cy="1208792"/>
              </a:xfrm>
              <a:prstGeom prst="rect">
                <a:avLst/>
              </a:prstGeom>
              <a:blipFill rotWithShape="0">
                <a:blip r:embed="rId3"/>
                <a:stretch>
                  <a:fillRect/>
                </a:stretch>
              </a:blipFill>
            </p:spPr>
            <p:txBody>
              <a:bodyPr/>
              <a:lstStyle/>
              <a:p>
                <a:r>
                  <a:rPr lang="en-US">
                    <a:noFill/>
                  </a:rPr>
                  <a:t> </a:t>
                </a:r>
              </a:p>
            </p:txBody>
          </p:sp>
        </mc:Fallback>
      </mc:AlternateContent>
      <p:sp>
        <p:nvSpPr>
          <p:cNvPr id="23" name="TextBox 22"/>
          <p:cNvSpPr txBox="1"/>
          <p:nvPr/>
        </p:nvSpPr>
        <p:spPr>
          <a:xfrm>
            <a:off x="0" y="3849489"/>
            <a:ext cx="2876771"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Δ</a:t>
            </a:r>
            <a:r>
              <a:rPr lang="en-US" sz="3600" i="1" dirty="0" smtClean="0">
                <a:latin typeface="Linux Libertine" panose="02000503000000000000" pitchFamily="2" charset="0"/>
              </a:rPr>
              <a:t>E</a:t>
            </a:r>
            <a:r>
              <a:rPr lang="en-US" sz="3600" dirty="0" smtClean="0">
                <a:latin typeface="Linux Libertine" panose="02000503000000000000" pitchFamily="2" charset="0"/>
              </a:rPr>
              <a:t> = -7.2 MeV</a:t>
            </a:r>
            <a:endParaRPr lang="en-US" sz="36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24" name="TextBox 23"/>
              <p:cNvSpPr txBox="1"/>
              <p:nvPr/>
            </p:nvSpPr>
            <p:spPr>
              <a:xfrm>
                <a:off x="2688469" y="3757146"/>
                <a:ext cx="2645531" cy="120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200" i="1" smtClean="0">
                              <a:latin typeface="Cambria Math" panose="02040503050406030204" pitchFamily="18" charset="0"/>
                            </a:rPr>
                          </m:ctrlPr>
                        </m:dPr>
                        <m:e>
                          <m:f>
                            <m:fPr>
                              <m:ctrlPr>
                                <a:rPr lang="en-US" sz="3200" i="1" smtClean="0">
                                  <a:latin typeface="Cambria Math" panose="02040503050406030204" pitchFamily="18" charset="0"/>
                                </a:rPr>
                              </m:ctrlPr>
                            </m:fPr>
                            <m:num>
                              <m:r>
                                <a:rPr lang="en-US" sz="3200" b="0" i="1" smtClean="0">
                                  <a:latin typeface="Cambria Math"/>
                                </a:rPr>
                                <m:t>1</m:t>
                              </m:r>
                              <m:r>
                                <a:rPr lang="en-US" sz="3200" b="0" i="1" smtClean="0">
                                  <a:latin typeface="Cambria Math"/>
                                  <a:ea typeface="Cambria Math"/>
                                </a:rPr>
                                <m:t>×</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10</m:t>
                                  </m:r>
                                </m:e>
                                <m:sup>
                                  <m:r>
                                    <a:rPr lang="en-US" sz="3200" b="0" i="1" smtClean="0">
                                      <a:latin typeface="Cambria Math"/>
                                      <a:ea typeface="Cambria Math"/>
                                    </a:rPr>
                                    <m:t>6</m:t>
                                  </m:r>
                                </m:sup>
                              </m:sSup>
                              <m:r>
                                <m:rPr>
                                  <m:nor/>
                                </m:rPr>
                                <a:rPr lang="en-US" sz="3200" b="0" i="0" smtClean="0">
                                  <a:latin typeface="Cambria Math"/>
                                  <a:ea typeface="Cambria Math"/>
                                </a:rPr>
                                <m:t> </m:t>
                              </m:r>
                              <m:r>
                                <m:rPr>
                                  <m:nor/>
                                </m:rPr>
                                <a:rPr lang="en-US" sz="3200" b="0" i="0" smtClean="0">
                                  <a:latin typeface="Cambria Math"/>
                                  <a:ea typeface="Cambria Math"/>
                                </a:rPr>
                                <m:t>eV</m:t>
                              </m:r>
                            </m:num>
                            <m:den>
                              <m:r>
                                <a:rPr lang="en-US" sz="3200" b="0" i="1" smtClean="0">
                                  <a:latin typeface="Cambria Math"/>
                                </a:rPr>
                                <m:t>1 </m:t>
                              </m:r>
                              <m:r>
                                <m:rPr>
                                  <m:nor/>
                                </m:rPr>
                                <a:rPr lang="en-US" sz="3200" b="0" i="0" smtClean="0">
                                  <a:latin typeface="Cambria Math"/>
                                </a:rPr>
                                <m:t>MeV</m:t>
                              </m:r>
                            </m:den>
                          </m:f>
                        </m:e>
                      </m:d>
                    </m:oMath>
                  </m:oMathPara>
                </a14:m>
                <a:endParaRPr lang="en-US" sz="3200" dirty="0" smtClean="0">
                  <a:latin typeface="Linux Libertine" panose="02000503000000000000" pitchFamily="2"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688469" y="3757146"/>
                <a:ext cx="2645531" cy="12087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568575" y="4967636"/>
                <a:ext cx="2756139" cy="120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200" i="1" smtClean="0">
                              <a:latin typeface="Cambria Math" panose="02040503050406030204" pitchFamily="18" charset="0"/>
                            </a:rPr>
                          </m:ctrlPr>
                        </m:dPr>
                        <m:e>
                          <m:f>
                            <m:fPr>
                              <m:ctrlPr>
                                <a:rPr lang="en-US" sz="3200" i="1" smtClean="0">
                                  <a:latin typeface="Cambria Math" panose="02040503050406030204" pitchFamily="18" charset="0"/>
                                </a:rPr>
                              </m:ctrlPr>
                            </m:fPr>
                            <m:num>
                              <m:r>
                                <a:rPr lang="en-US" sz="3200" b="0" i="1" smtClean="0">
                                  <a:latin typeface="Cambria Math"/>
                                </a:rPr>
                                <m:t>1</m:t>
                              </m:r>
                              <m:r>
                                <a:rPr lang="en-US" sz="3200" b="0" i="1" smtClean="0">
                                  <a:latin typeface="Cambria Math"/>
                                  <a:ea typeface="Cambria Math"/>
                                </a:rPr>
                                <m:t>×</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10</m:t>
                                  </m:r>
                                </m:e>
                                <m:sup>
                                  <m:r>
                                    <a:rPr lang="en-US" sz="3200" b="0" i="1" smtClean="0">
                                      <a:latin typeface="Cambria Math"/>
                                      <a:ea typeface="Cambria Math"/>
                                    </a:rPr>
                                    <m:t>−3</m:t>
                                  </m:r>
                                </m:sup>
                              </m:sSup>
                              <m:r>
                                <m:rPr>
                                  <m:nor/>
                                </m:rPr>
                                <a:rPr lang="en-US" sz="3200" b="0" i="0" smtClean="0">
                                  <a:latin typeface="Cambria Math"/>
                                  <a:ea typeface="Cambria Math"/>
                                </a:rPr>
                                <m:t> </m:t>
                              </m:r>
                              <m:r>
                                <m:rPr>
                                  <m:nor/>
                                </m:rPr>
                                <a:rPr lang="en-US" sz="3200" b="0" i="0" smtClean="0">
                                  <a:latin typeface="Cambria Math"/>
                                  <a:ea typeface="Cambria Math"/>
                                </a:rPr>
                                <m:t>kJ</m:t>
                              </m:r>
                            </m:num>
                            <m:den>
                              <m:r>
                                <a:rPr lang="en-US" sz="3200" b="0" i="1" smtClean="0">
                                  <a:latin typeface="Cambria Math"/>
                                </a:rPr>
                                <m:t>1 </m:t>
                              </m:r>
                              <m:r>
                                <m:rPr>
                                  <m:nor/>
                                </m:rPr>
                                <a:rPr lang="en-US" sz="3200" b="0" i="0" smtClean="0">
                                  <a:latin typeface="Cambria Math"/>
                                </a:rPr>
                                <m:t>J</m:t>
                              </m:r>
                            </m:den>
                          </m:f>
                        </m:e>
                      </m:d>
                    </m:oMath>
                  </m:oMathPara>
                </a14:m>
                <a:endParaRPr lang="en-US" sz="3200" dirty="0" smtClean="0">
                  <a:latin typeface="Linux Libertine" panose="02000503000000000000" pitchFamily="2"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568575" y="4967636"/>
                <a:ext cx="2756139" cy="120879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018641" y="3719696"/>
                <a:ext cx="3474284" cy="120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200" i="1" smtClean="0">
                              <a:latin typeface="Cambria Math" panose="02040503050406030204" pitchFamily="18" charset="0"/>
                            </a:rPr>
                          </m:ctrlPr>
                        </m:dPr>
                        <m:e>
                          <m:f>
                            <m:fPr>
                              <m:ctrlPr>
                                <a:rPr lang="en-US" sz="3200" i="1" smtClean="0">
                                  <a:latin typeface="Cambria Math" panose="02040503050406030204" pitchFamily="18" charset="0"/>
                                </a:rPr>
                              </m:ctrlPr>
                            </m:fPr>
                            <m:num>
                              <m:r>
                                <a:rPr lang="en-US" sz="3200" b="0" i="1" smtClean="0">
                                  <a:latin typeface="Cambria Math"/>
                                </a:rPr>
                                <m:t>1.602</m:t>
                              </m:r>
                              <m:r>
                                <a:rPr lang="en-US" sz="3200" b="0" i="1" smtClean="0">
                                  <a:latin typeface="Cambria Math"/>
                                  <a:ea typeface="Cambria Math"/>
                                </a:rPr>
                                <m:t>×</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10</m:t>
                                  </m:r>
                                </m:e>
                                <m:sup>
                                  <m:r>
                                    <a:rPr lang="en-US" sz="3200" b="0" i="1" smtClean="0">
                                      <a:latin typeface="Cambria Math"/>
                                      <a:ea typeface="Cambria Math"/>
                                    </a:rPr>
                                    <m:t>−19</m:t>
                                  </m:r>
                                </m:sup>
                              </m:sSup>
                              <m:r>
                                <m:rPr>
                                  <m:nor/>
                                </m:rPr>
                                <a:rPr lang="en-US" sz="3200" b="0" i="0" smtClean="0">
                                  <a:latin typeface="Cambria Math"/>
                                  <a:ea typeface="Cambria Math"/>
                                </a:rPr>
                                <m:t> </m:t>
                              </m:r>
                              <m:r>
                                <m:rPr>
                                  <m:nor/>
                                </m:rPr>
                                <a:rPr lang="en-US" sz="3200" b="0" i="0" smtClean="0">
                                  <a:latin typeface="Cambria Math"/>
                                  <a:ea typeface="Cambria Math"/>
                                </a:rPr>
                                <m:t>J</m:t>
                              </m:r>
                            </m:num>
                            <m:den>
                              <m:r>
                                <a:rPr lang="en-US" sz="3200" b="0" i="1" smtClean="0">
                                  <a:latin typeface="Cambria Math"/>
                                </a:rPr>
                                <m:t>1 </m:t>
                              </m:r>
                              <m:r>
                                <m:rPr>
                                  <m:nor/>
                                </m:rPr>
                                <a:rPr lang="en-US" sz="3200" b="0" i="0" smtClean="0">
                                  <a:latin typeface="Cambria Math"/>
                                </a:rPr>
                                <m:t>eV</m:t>
                              </m:r>
                            </m:den>
                          </m:f>
                        </m:e>
                      </m:d>
                    </m:oMath>
                  </m:oMathPara>
                </a14:m>
                <a:endParaRPr lang="en-US" sz="3200" dirty="0" smtClean="0">
                  <a:latin typeface="Linux Libertine" panose="02000503000000000000" pitchFamily="2"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018641" y="3719696"/>
                <a:ext cx="3474284" cy="1208792"/>
              </a:xfrm>
              <a:prstGeom prst="rect">
                <a:avLst/>
              </a:prstGeom>
              <a:blipFill rotWithShape="0">
                <a:blip r:embed="rId6"/>
                <a:stretch>
                  <a:fillRect/>
                </a:stretch>
              </a:blipFill>
            </p:spPr>
            <p:txBody>
              <a:bodyPr/>
              <a:lstStyle/>
              <a:p>
                <a:r>
                  <a:rPr lang="en-US">
                    <a:noFill/>
                  </a:rPr>
                  <a:t> </a:t>
                </a:r>
              </a:p>
            </p:txBody>
          </p:sp>
        </mc:Fallback>
      </mc:AlternateContent>
      <p:sp>
        <p:nvSpPr>
          <p:cNvPr id="19" name="Oval 18"/>
          <p:cNvSpPr/>
          <p:nvPr/>
        </p:nvSpPr>
        <p:spPr>
          <a:xfrm>
            <a:off x="4876800" y="3467100"/>
            <a:ext cx="3616125" cy="17145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ux Libertine" panose="02000503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heel(1)">
                                      <p:cBhvr>
                                        <p:cTn id="31" dur="2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8" grpId="0"/>
      <p:bldP spid="23" grpId="0"/>
      <p:bldP spid="24" grpId="0"/>
      <p:bldP spid="25" grpId="0"/>
      <p:bldP spid="26" grpId="0"/>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1.1 Objectives</a:t>
            </a:r>
            <a:endParaRPr lang="en-US" dirty="0"/>
          </a:p>
        </p:txBody>
      </p:sp>
      <p:sp>
        <p:nvSpPr>
          <p:cNvPr id="15363" name="Content Placeholder 3"/>
          <p:cNvSpPr>
            <a:spLocks noGrp="1"/>
          </p:cNvSpPr>
          <p:nvPr>
            <p:ph idx="1"/>
          </p:nvPr>
        </p:nvSpPr>
        <p:spPr>
          <a:xfrm>
            <a:off x="0" y="533400"/>
            <a:ext cx="9144000" cy="1200803"/>
          </a:xfrm>
        </p:spPr>
        <p:txBody>
          <a:bodyPr/>
          <a:lstStyle/>
          <a:p>
            <a:pPr marL="682468" indent="-682468">
              <a:spcBef>
                <a:spcPts val="600"/>
              </a:spcBef>
            </a:pPr>
            <a:r>
              <a:rPr lang="en-US" dirty="0" smtClean="0"/>
              <a:t>Calculate the nuclear binding energy per nucleon of a nuclide.</a:t>
            </a:r>
          </a:p>
        </p:txBody>
      </p:sp>
      <p:sp>
        <p:nvSpPr>
          <p:cNvPr id="4" name="Text Placeholder 3"/>
          <p:cNvSpPr>
            <a:spLocks noGrp="1"/>
          </p:cNvSpPr>
          <p:nvPr>
            <p:ph type="body" sz="quarter" idx="13"/>
          </p:nvPr>
        </p:nvSpPr>
        <p:spPr>
          <a:xfrm>
            <a:off x="0" y="6457890"/>
            <a:ext cx="1240394" cy="400105"/>
          </a:xfrm>
        </p:spPr>
        <p:txBody>
          <a:bodyPr/>
          <a:lstStyle/>
          <a:p>
            <a:r>
              <a:rPr lang="en-US" dirty="0" smtClean="0"/>
              <a:t>Wikipedia</a:t>
            </a:r>
            <a:endParaRPr lang="en-US" dirty="0"/>
          </a:p>
        </p:txBody>
      </p:sp>
      <p:sp>
        <p:nvSpPr>
          <p:cNvPr id="2" name="TextBox 1"/>
          <p:cNvSpPr txBox="1"/>
          <p:nvPr/>
        </p:nvSpPr>
        <p:spPr>
          <a:xfrm>
            <a:off x="0" y="2246799"/>
            <a:ext cx="9144000" cy="2477601"/>
          </a:xfrm>
          <a:prstGeom prst="rect">
            <a:avLst/>
          </a:prstGeom>
          <a:noFill/>
        </p:spPr>
        <p:txBody>
          <a:bodyPr wrap="square" rtlCol="0">
            <a:spAutoFit/>
          </a:bodyPr>
          <a:lstStyle/>
          <a:p>
            <a:r>
              <a:rPr lang="en-US" sz="3600" dirty="0">
                <a:latin typeface="Linux Libertine" panose="02000503000000000000" pitchFamily="2" charset="0"/>
              </a:rPr>
              <a:t>Nuclear binding </a:t>
            </a:r>
            <a:r>
              <a:rPr lang="en-US" sz="3600" dirty="0" smtClean="0">
                <a:latin typeface="Linux Libertine" panose="02000503000000000000" pitchFamily="2" charset="0"/>
              </a:rPr>
              <a:t>energy:  </a:t>
            </a:r>
          </a:p>
          <a:p>
            <a:pPr lvl="1"/>
            <a:r>
              <a:rPr lang="en-US" sz="3600" dirty="0" smtClean="0">
                <a:latin typeface="Linux Libertine" panose="02000503000000000000" pitchFamily="2" charset="0"/>
              </a:rPr>
              <a:t>Energy required to split the </a:t>
            </a:r>
            <a:r>
              <a:rPr lang="en-US" sz="3600" dirty="0">
                <a:latin typeface="Linux Libertine" panose="02000503000000000000" pitchFamily="2" charset="0"/>
              </a:rPr>
              <a:t>nucleus of an </a:t>
            </a:r>
            <a:r>
              <a:rPr lang="en-US" sz="3600" dirty="0" smtClean="0">
                <a:latin typeface="Linux Libertine" panose="02000503000000000000" pitchFamily="2" charset="0"/>
              </a:rPr>
              <a:t>atom </a:t>
            </a:r>
            <a:r>
              <a:rPr lang="en-US" sz="3600" dirty="0">
                <a:latin typeface="Linux Libertine" panose="02000503000000000000" pitchFamily="2" charset="0"/>
              </a:rPr>
              <a:t>into its </a:t>
            </a:r>
            <a:r>
              <a:rPr lang="en-US" sz="3600" dirty="0" smtClean="0">
                <a:latin typeface="Linux Libertine" panose="02000503000000000000" pitchFamily="2" charset="0"/>
              </a:rPr>
              <a:t>component </a:t>
            </a:r>
            <a:r>
              <a:rPr lang="en-US" sz="3600" dirty="0">
                <a:latin typeface="Linux Libertine" panose="02000503000000000000" pitchFamily="2" charset="0"/>
              </a:rPr>
              <a:t>parts</a:t>
            </a:r>
            <a:r>
              <a:rPr lang="en-US" sz="3600" dirty="0" smtClean="0">
                <a:latin typeface="Linux Libertine" panose="02000503000000000000" pitchFamily="2" charset="0"/>
              </a:rPr>
              <a:t>.</a:t>
            </a:r>
          </a:p>
          <a:p>
            <a:pPr algn="ctr">
              <a:spcBef>
                <a:spcPts val="1800"/>
              </a:spcBef>
            </a:pPr>
            <a:r>
              <a:rPr lang="en-US" sz="3200" dirty="0"/>
              <a:t>atom + </a:t>
            </a:r>
            <a:r>
              <a:rPr lang="en-US" sz="3200" dirty="0" smtClean="0">
                <a:solidFill>
                  <a:schemeClr val="accent6"/>
                </a:solidFill>
              </a:rPr>
              <a:t>binding energy</a:t>
            </a:r>
            <a:r>
              <a:rPr lang="en-US" sz="3200" dirty="0" smtClean="0"/>
              <a:t> </a:t>
            </a:r>
            <a:r>
              <a:rPr lang="en-US" sz="3200" dirty="0">
                <a:sym typeface="Symbol"/>
              </a:rPr>
              <a:t></a:t>
            </a:r>
            <a:r>
              <a:rPr lang="en-US" sz="3200" dirty="0">
                <a:sym typeface="Wingdings" pitchFamily="2" charset="2"/>
              </a:rPr>
              <a:t> nucleons + </a:t>
            </a:r>
            <a:r>
              <a:rPr lang="en-US" sz="3200" dirty="0" smtClean="0">
                <a:sym typeface="Wingdings" pitchFamily="2" charset="2"/>
              </a:rPr>
              <a:t>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binding energy</a:t>
            </a:r>
          </a:p>
        </p:txBody>
      </p:sp>
      <p:sp>
        <p:nvSpPr>
          <p:cNvPr id="3" name="Content Placeholder 2"/>
          <p:cNvSpPr>
            <a:spLocks noGrp="1"/>
          </p:cNvSpPr>
          <p:nvPr>
            <p:ph idx="1"/>
          </p:nvPr>
        </p:nvSpPr>
        <p:spPr>
          <a:xfrm>
            <a:off x="0" y="533400"/>
            <a:ext cx="9144000" cy="4376579"/>
          </a:xfrm>
        </p:spPr>
        <p:txBody>
          <a:bodyPr/>
          <a:lstStyle/>
          <a:p>
            <a:pPr marL="0" lvl="1" indent="0">
              <a:buNone/>
            </a:pPr>
            <a:r>
              <a:rPr lang="en-US" dirty="0" smtClean="0"/>
              <a:t>Calculate nuclear binding energy </a:t>
            </a:r>
            <a:r>
              <a:rPr lang="en-US" dirty="0"/>
              <a:t>using the equivalence of mass and energy:  </a:t>
            </a:r>
            <a:r>
              <a:rPr lang="en-US" i="1" dirty="0"/>
              <a:t>E</a:t>
            </a:r>
            <a:r>
              <a:rPr lang="en-US" dirty="0"/>
              <a:t> = </a:t>
            </a:r>
            <a:r>
              <a:rPr lang="en-US" i="1" dirty="0"/>
              <a:t>mc</a:t>
            </a:r>
            <a:r>
              <a:rPr lang="en-US" baseline="30000" dirty="0"/>
              <a:t>2</a:t>
            </a:r>
            <a:r>
              <a:rPr lang="en-US" dirty="0"/>
              <a:t>.</a:t>
            </a:r>
          </a:p>
          <a:p>
            <a:endParaRPr lang="en-US" sz="3200" dirty="0" smtClean="0"/>
          </a:p>
          <a:p>
            <a:r>
              <a:rPr lang="en-US" sz="3200" dirty="0" smtClean="0"/>
              <a:t>atom + </a:t>
            </a:r>
            <a:r>
              <a:rPr lang="en-US" sz="3200" dirty="0" smtClean="0">
                <a:solidFill>
                  <a:schemeClr val="accent6"/>
                </a:solidFill>
              </a:rPr>
              <a:t>binding energy</a:t>
            </a:r>
            <a:r>
              <a:rPr lang="en-US" sz="3200" dirty="0" smtClean="0"/>
              <a:t> </a:t>
            </a:r>
            <a:r>
              <a:rPr lang="en-US" sz="3200" dirty="0" smtClean="0">
                <a:sym typeface="Symbol"/>
              </a:rPr>
              <a:t></a:t>
            </a:r>
            <a:r>
              <a:rPr lang="en-US" sz="3200" dirty="0" smtClean="0">
                <a:sym typeface="Wingdings" pitchFamily="2" charset="2"/>
              </a:rPr>
              <a:t> nucleons + electrons</a:t>
            </a:r>
          </a:p>
          <a:p>
            <a:r>
              <a:rPr lang="en-US" i="1" dirty="0"/>
              <a:t> </a:t>
            </a:r>
            <a:r>
              <a:rPr lang="en-US" i="1" dirty="0" smtClean="0"/>
              <a:t>      </a:t>
            </a:r>
            <a:r>
              <a:rPr lang="en-US" i="1" dirty="0" err="1" smtClean="0"/>
              <a:t>m</a:t>
            </a:r>
            <a:r>
              <a:rPr lang="en-US" baseline="-25000" dirty="0" err="1" smtClean="0"/>
              <a:t>atom</a:t>
            </a:r>
            <a:r>
              <a:rPr lang="en-US" dirty="0" smtClean="0"/>
              <a:t> + </a:t>
            </a:r>
            <a:r>
              <a:rPr lang="en-US" i="1" dirty="0" err="1" smtClean="0">
                <a:solidFill>
                  <a:schemeClr val="accent6"/>
                </a:solidFill>
              </a:rPr>
              <a:t>m</a:t>
            </a:r>
            <a:r>
              <a:rPr lang="en-US" baseline="-25000" dirty="0" err="1" smtClean="0">
                <a:solidFill>
                  <a:schemeClr val="accent6"/>
                </a:solidFill>
              </a:rPr>
              <a:t>energy</a:t>
            </a:r>
            <a:r>
              <a:rPr lang="en-US" dirty="0" smtClean="0"/>
              <a:t> = </a:t>
            </a:r>
            <a:r>
              <a:rPr lang="en-US" i="1" dirty="0" err="1" smtClean="0"/>
              <a:t>m</a:t>
            </a:r>
            <a:r>
              <a:rPr lang="en-US" baseline="-25000" dirty="0" err="1" smtClean="0"/>
              <a:t>nucleons</a:t>
            </a:r>
            <a:r>
              <a:rPr lang="en-US" dirty="0" smtClean="0"/>
              <a:t> + </a:t>
            </a:r>
            <a:r>
              <a:rPr lang="en-US" i="1" dirty="0" err="1" smtClean="0"/>
              <a:t>m</a:t>
            </a:r>
            <a:r>
              <a:rPr lang="en-US" baseline="-25000" dirty="0" err="1" smtClean="0"/>
              <a:t>electrons</a:t>
            </a:r>
            <a:r>
              <a:rPr lang="en-US" dirty="0" smtClean="0"/>
              <a:t> </a:t>
            </a:r>
          </a:p>
          <a:p>
            <a:r>
              <a:rPr lang="en-US" i="1" dirty="0" smtClean="0">
                <a:solidFill>
                  <a:schemeClr val="accent6"/>
                </a:solidFill>
              </a:rPr>
              <a:t>	            </a:t>
            </a:r>
            <a:r>
              <a:rPr lang="en-US" i="1" dirty="0" err="1" smtClean="0">
                <a:solidFill>
                  <a:schemeClr val="accent6"/>
                </a:solidFill>
              </a:rPr>
              <a:t>m</a:t>
            </a:r>
            <a:r>
              <a:rPr lang="en-US" baseline="-25000" dirty="0" err="1" smtClean="0">
                <a:solidFill>
                  <a:schemeClr val="accent6"/>
                </a:solidFill>
              </a:rPr>
              <a:t>energy</a:t>
            </a:r>
            <a:r>
              <a:rPr lang="en-US" dirty="0" smtClean="0"/>
              <a:t> </a:t>
            </a:r>
            <a:r>
              <a:rPr lang="en-US" dirty="0"/>
              <a:t>= </a:t>
            </a:r>
            <a:r>
              <a:rPr lang="en-US" i="1" dirty="0" err="1" smtClean="0"/>
              <a:t>m</a:t>
            </a:r>
            <a:r>
              <a:rPr lang="en-US" baseline="-25000" dirty="0" err="1" smtClean="0"/>
              <a:t>nucleons</a:t>
            </a:r>
            <a:r>
              <a:rPr lang="en-US" dirty="0" smtClean="0"/>
              <a:t> </a:t>
            </a:r>
            <a:r>
              <a:rPr lang="en-US" dirty="0"/>
              <a:t>+ </a:t>
            </a:r>
            <a:r>
              <a:rPr lang="en-US" i="1" dirty="0" err="1" smtClean="0"/>
              <a:t>m</a:t>
            </a:r>
            <a:r>
              <a:rPr lang="en-US" baseline="-25000" dirty="0" err="1" smtClean="0"/>
              <a:t>electrons</a:t>
            </a:r>
            <a:r>
              <a:rPr lang="en-US" dirty="0" smtClean="0"/>
              <a:t> – </a:t>
            </a:r>
            <a:r>
              <a:rPr lang="en-US" i="1" dirty="0" err="1" smtClean="0"/>
              <a:t>m</a:t>
            </a:r>
            <a:r>
              <a:rPr lang="en-US" baseline="-25000" dirty="0" err="1" smtClean="0"/>
              <a:t>atom</a:t>
            </a:r>
            <a:r>
              <a:rPr lang="en-US" dirty="0" smtClean="0"/>
              <a:t> </a:t>
            </a:r>
          </a:p>
          <a:p>
            <a:r>
              <a:rPr lang="en-US" i="1" dirty="0" smtClean="0"/>
              <a:t>E</a:t>
            </a:r>
            <a:r>
              <a:rPr lang="en-US" dirty="0" smtClean="0"/>
              <a:t> = </a:t>
            </a:r>
            <a:r>
              <a:rPr lang="en-US" i="1" dirty="0" smtClean="0">
                <a:solidFill>
                  <a:schemeClr val="accent6"/>
                </a:solidFill>
              </a:rPr>
              <a:t>m</a:t>
            </a:r>
            <a:r>
              <a:rPr lang="en-US" i="1" dirty="0" smtClean="0"/>
              <a:t>c</a:t>
            </a:r>
            <a:r>
              <a:rPr lang="en-US" baseline="30000" dirty="0" smtClean="0"/>
              <a:t>2</a:t>
            </a:r>
            <a:r>
              <a:rPr lang="en-US" dirty="0" smtClean="0"/>
              <a:t> = (</a:t>
            </a:r>
            <a:r>
              <a:rPr lang="en-US" i="1" dirty="0" err="1" smtClean="0"/>
              <a:t>m</a:t>
            </a:r>
            <a:r>
              <a:rPr lang="en-US" baseline="-25000" dirty="0" err="1" smtClean="0"/>
              <a:t>nucleons</a:t>
            </a:r>
            <a:r>
              <a:rPr lang="en-US" dirty="0" smtClean="0"/>
              <a:t> </a:t>
            </a:r>
            <a:r>
              <a:rPr lang="en-US" dirty="0"/>
              <a:t>+ </a:t>
            </a:r>
            <a:r>
              <a:rPr lang="en-US" i="1" dirty="0" err="1"/>
              <a:t>m</a:t>
            </a:r>
            <a:r>
              <a:rPr lang="en-US" baseline="-25000" dirty="0" err="1"/>
              <a:t>electrons</a:t>
            </a:r>
            <a:r>
              <a:rPr lang="en-US" dirty="0"/>
              <a:t> – </a:t>
            </a:r>
            <a:r>
              <a:rPr lang="en-US" i="1" dirty="0" err="1" smtClean="0"/>
              <a:t>m</a:t>
            </a:r>
            <a:r>
              <a:rPr lang="en-US" baseline="-25000" dirty="0" err="1" smtClean="0"/>
              <a:t>atom</a:t>
            </a:r>
            <a:r>
              <a:rPr lang="en-US" dirty="0" smtClean="0"/>
              <a:t>)</a:t>
            </a:r>
            <a:r>
              <a:rPr lang="en-US" i="1" dirty="0" smtClean="0"/>
              <a:t>c</a:t>
            </a:r>
            <a:r>
              <a:rPr lang="en-US" baseline="30000" dirty="0" smtClean="0"/>
              <a:t>2</a:t>
            </a:r>
            <a:endParaRPr lang="en-US" dirty="0" smtClean="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143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binding energy</a:t>
            </a:r>
          </a:p>
        </p:txBody>
      </p:sp>
      <p:sp>
        <p:nvSpPr>
          <p:cNvPr id="3" name="Content Placeholder 2"/>
          <p:cNvSpPr>
            <a:spLocks noGrp="1"/>
          </p:cNvSpPr>
          <p:nvPr>
            <p:ph idx="1"/>
          </p:nvPr>
        </p:nvSpPr>
        <p:spPr>
          <a:xfrm>
            <a:off x="0" y="533400"/>
            <a:ext cx="9144000" cy="1865122"/>
          </a:xfrm>
        </p:spPr>
        <p:txBody>
          <a:bodyPr/>
          <a:lstStyle/>
          <a:p>
            <a:pPr marL="0" lvl="1" indent="0">
              <a:buNone/>
            </a:pPr>
            <a:r>
              <a:rPr lang="en-US" dirty="0" smtClean="0"/>
              <a:t>Calculate nuclear binding energy </a:t>
            </a:r>
            <a:r>
              <a:rPr lang="en-US" dirty="0"/>
              <a:t>using the equivalence of mass and energy:  </a:t>
            </a:r>
            <a:r>
              <a:rPr lang="en-US" i="1" dirty="0"/>
              <a:t>E</a:t>
            </a:r>
            <a:r>
              <a:rPr lang="en-US" dirty="0"/>
              <a:t> = </a:t>
            </a:r>
            <a:r>
              <a:rPr lang="en-US" i="1" dirty="0"/>
              <a:t>mc</a:t>
            </a:r>
            <a:r>
              <a:rPr lang="en-US" baseline="30000" dirty="0"/>
              <a:t>2</a:t>
            </a:r>
            <a:r>
              <a:rPr lang="en-US" dirty="0"/>
              <a:t>.</a:t>
            </a:r>
          </a:p>
          <a:p>
            <a:r>
              <a:rPr lang="en-US" i="1" dirty="0" smtClean="0"/>
              <a:t>	E</a:t>
            </a:r>
            <a:r>
              <a:rPr lang="en-US" dirty="0" smtClean="0"/>
              <a:t> = </a:t>
            </a:r>
            <a:r>
              <a:rPr lang="en-US" i="1" dirty="0" smtClean="0"/>
              <a:t>mc</a:t>
            </a:r>
            <a:r>
              <a:rPr lang="en-US" baseline="30000" dirty="0" smtClean="0"/>
              <a:t>2</a:t>
            </a:r>
            <a:r>
              <a:rPr lang="en-US" dirty="0" smtClean="0"/>
              <a:t> = (</a:t>
            </a:r>
            <a:r>
              <a:rPr lang="en-US" i="1" dirty="0" err="1" smtClean="0"/>
              <a:t>m</a:t>
            </a:r>
            <a:r>
              <a:rPr lang="en-US" baseline="-25000" dirty="0" err="1" smtClean="0"/>
              <a:t>nucleons</a:t>
            </a:r>
            <a:r>
              <a:rPr lang="en-US" dirty="0" smtClean="0"/>
              <a:t> </a:t>
            </a:r>
            <a:r>
              <a:rPr lang="en-US" dirty="0"/>
              <a:t>+ </a:t>
            </a:r>
            <a:r>
              <a:rPr lang="en-US" i="1" dirty="0" err="1"/>
              <a:t>m</a:t>
            </a:r>
            <a:r>
              <a:rPr lang="en-US" baseline="-25000" dirty="0" err="1"/>
              <a:t>electrons</a:t>
            </a:r>
            <a:r>
              <a:rPr lang="en-US" dirty="0"/>
              <a:t> – </a:t>
            </a:r>
            <a:r>
              <a:rPr lang="en-US" i="1" dirty="0" err="1" smtClean="0"/>
              <a:t>m</a:t>
            </a:r>
            <a:r>
              <a:rPr lang="en-US" baseline="-25000" dirty="0" err="1" smtClean="0"/>
              <a:t>atom</a:t>
            </a:r>
            <a:r>
              <a:rPr lang="en-US" dirty="0" smtClean="0"/>
              <a:t>)</a:t>
            </a:r>
            <a:r>
              <a:rPr lang="en-US" i="1" dirty="0" smtClean="0"/>
              <a:t>c</a:t>
            </a:r>
            <a:r>
              <a:rPr lang="en-US" baseline="30000" dirty="0" smtClean="0"/>
              <a:t>2</a:t>
            </a:r>
            <a:endParaRPr lang="en-US" dirty="0" smtClean="0"/>
          </a:p>
        </p:txBody>
      </p:sp>
      <p:sp>
        <p:nvSpPr>
          <p:cNvPr id="4" name="Text Placeholder 3"/>
          <p:cNvSpPr>
            <a:spLocks noGrp="1"/>
          </p:cNvSpPr>
          <p:nvPr>
            <p:ph type="body" sz="quarter" idx="13"/>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28538391"/>
              </p:ext>
            </p:extLst>
          </p:nvPr>
        </p:nvGraphicFramePr>
        <p:xfrm>
          <a:off x="2864485" y="3509010"/>
          <a:ext cx="6279515" cy="3348990"/>
        </p:xfrm>
        <a:graphic>
          <a:graphicData uri="http://schemas.openxmlformats.org/drawingml/2006/table">
            <a:tbl>
              <a:tblPr>
                <a:tableStyleId>{5C22544A-7EE6-4342-B048-85BDC9FD1C3A}</a:tableStyleId>
              </a:tblPr>
              <a:tblGrid>
                <a:gridCol w="2099310"/>
                <a:gridCol w="4180205"/>
              </a:tblGrid>
              <a:tr h="370840">
                <a:tc>
                  <a:txBody>
                    <a:bodyPr/>
                    <a:lstStyle/>
                    <a:p>
                      <a:pPr algn="r" fontAlgn="b"/>
                      <a:r>
                        <a:rPr lang="en-US" sz="3600" b="0" i="0" u="none" strike="noStrike" baseline="0" dirty="0">
                          <a:solidFill>
                            <a:schemeClr val="tx1"/>
                          </a:solidFill>
                          <a:effectLst/>
                          <a:latin typeface="Linux Libertine" panose="02000503000000000000" pitchFamily="2" charset="0"/>
                        </a:rPr>
                        <a:t>neutron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1.008665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proton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1.007277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electron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0.000548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smtClean="0">
                          <a:solidFill>
                            <a:schemeClr val="tx1"/>
                          </a:solidFill>
                          <a:effectLst/>
                          <a:latin typeface="Linux Libertine" panose="02000503000000000000" pitchFamily="2" charset="0"/>
                        </a:rPr>
                        <a:t>u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a:solidFill>
                            <a:schemeClr val="tx1"/>
                          </a:solidFill>
                          <a:effectLst/>
                          <a:latin typeface="Linux Libertine" panose="02000503000000000000" pitchFamily="2" charset="0"/>
                        </a:rPr>
                        <a:t>kg</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1.66054 × 10</a:t>
                      </a:r>
                      <a:r>
                        <a:rPr lang="en-US" sz="3600" b="0" i="0" u="none" strike="noStrike" baseline="30000" dirty="0" smtClean="0">
                          <a:solidFill>
                            <a:schemeClr val="tx1"/>
                          </a:solidFill>
                          <a:effectLst/>
                          <a:latin typeface="Linux Libertine" panose="02000503000000000000" pitchFamily="2" charset="0"/>
                        </a:rPr>
                        <a:t>-27</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kg/ u</a:t>
                      </a:r>
                      <a:endParaRPr lang="en-US" sz="3600" b="0" i="0" u="none" strike="noStrike" baseline="3000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c</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2.99793 × 10</a:t>
                      </a:r>
                      <a:r>
                        <a:rPr lang="en-US" sz="3600" b="0" i="0" u="none" strike="noStrike" baseline="30000" dirty="0" smtClean="0">
                          <a:solidFill>
                            <a:schemeClr val="tx1"/>
                          </a:solidFill>
                          <a:effectLst/>
                          <a:latin typeface="Linux Libertine" panose="02000503000000000000" pitchFamily="2" charset="0"/>
                        </a:rPr>
                        <a:t>8</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m/s</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J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err="1">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1.60218 × 10</a:t>
                      </a:r>
                      <a:r>
                        <a:rPr lang="en-US" sz="3600" b="0" i="0" u="none" strike="noStrike" baseline="30000" dirty="0" smtClean="0">
                          <a:solidFill>
                            <a:schemeClr val="tx1"/>
                          </a:solidFill>
                          <a:effectLst/>
                          <a:latin typeface="Linux Libertine" panose="02000503000000000000" pitchFamily="2" charset="0"/>
                        </a:rPr>
                        <a:t>-19</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J/</a:t>
                      </a:r>
                      <a:r>
                        <a:rPr lang="en-US" sz="3600" b="0" i="0" u="none" strike="noStrike" dirty="0" err="1" smtClean="0">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bl>
          </a:graphicData>
        </a:graphic>
      </p:graphicFrame>
      <p:sp>
        <p:nvSpPr>
          <p:cNvPr id="6" name="TextBox 5"/>
          <p:cNvSpPr txBox="1"/>
          <p:nvPr/>
        </p:nvSpPr>
        <p:spPr>
          <a:xfrm>
            <a:off x="4371975" y="2926080"/>
            <a:ext cx="2291012" cy="646331"/>
          </a:xfrm>
          <a:prstGeom prst="rect">
            <a:avLst/>
          </a:prstGeom>
          <a:noFill/>
        </p:spPr>
        <p:txBody>
          <a:bodyPr wrap="none" rtlCol="0">
            <a:spAutoFit/>
          </a:bodyPr>
          <a:lstStyle/>
          <a:p>
            <a:r>
              <a:rPr lang="en-US" sz="3600" b="1" dirty="0" smtClean="0">
                <a:latin typeface="Linux Libertine" panose="02000503000000000000" pitchFamily="2" charset="0"/>
              </a:rPr>
              <a:t>Constants</a:t>
            </a:r>
          </a:p>
        </p:txBody>
      </p:sp>
    </p:spTree>
    <p:extLst>
      <p:ext uri="{BB962C8B-B14F-4D97-AF65-F5344CB8AC3E}">
        <p14:creationId xmlns:p14="http://schemas.microsoft.com/office/powerpoint/2010/main" val="6587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Example</a:t>
            </a:r>
            <a:endParaRPr lang="en-US" dirty="0"/>
          </a:p>
        </p:txBody>
      </p:sp>
      <mc:AlternateContent xmlns:mc="http://schemas.openxmlformats.org/markup-compatibility/2006" xmlns:a14="http://schemas.microsoft.com/office/drawing/2010/main">
        <mc:Choice Requires="a14">
          <p:sp>
            <p:nvSpPr>
              <p:cNvPr id="14339" name="Content Placeholder 3"/>
              <p:cNvSpPr>
                <a:spLocks noGrp="1"/>
              </p:cNvSpPr>
              <p:nvPr>
                <p:ph idx="1"/>
              </p:nvPr>
            </p:nvSpPr>
            <p:spPr>
              <a:xfrm>
                <a:off x="0" y="533404"/>
                <a:ext cx="9144000" cy="1758747"/>
              </a:xfrm>
            </p:spPr>
            <p:txBody>
              <a:bodyPr/>
              <a:lstStyle/>
              <a:p>
                <a:pPr>
                  <a:spcBef>
                    <a:spcPts val="600"/>
                  </a:spcBef>
                </a:pPr>
                <a:r>
                  <a:rPr lang="en-US" dirty="0" smtClean="0"/>
                  <a:t>Calculate the nuclear binding energy </a:t>
                </a:r>
                <a:r>
                  <a:rPr lang="en-US" u="sng" dirty="0" smtClean="0"/>
                  <a:t>per nucleon</a:t>
                </a:r>
                <a:r>
                  <a:rPr lang="en-US" dirty="0" smtClean="0"/>
                  <a:t> in MeV for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a:rPr>
                          <m:t>7</m:t>
                        </m:r>
                      </m:sub>
                      <m:sup>
                        <m:r>
                          <a:rPr lang="en-US" b="0" i="1" smtClean="0">
                            <a:latin typeface="Cambria Math"/>
                          </a:rPr>
                          <m:t>14</m:t>
                        </m:r>
                      </m:sup>
                      <m:e>
                        <m:r>
                          <m:rPr>
                            <m:nor/>
                          </m:rPr>
                          <a:rPr lang="en-US" b="0" i="0" smtClean="0">
                            <a:latin typeface="Cambria Math"/>
                          </a:rPr>
                          <m:t>N</m:t>
                        </m:r>
                      </m:e>
                    </m:sPre>
                  </m:oMath>
                </a14:m>
                <a:r>
                  <a:rPr lang="en-US" dirty="0" smtClean="0"/>
                  <a:t>, which has a mass of 14.00307 u.</a:t>
                </a:r>
                <a:endParaRPr lang="en-US" dirty="0" smtClean="0">
                  <a:sym typeface="Wingdings" pitchFamily="2" charset="2"/>
                </a:endParaRPr>
              </a:p>
            </p:txBody>
          </p:sp>
        </mc:Choice>
        <mc:Fallback xmlns="">
          <p:sp>
            <p:nvSpPr>
              <p:cNvPr id="14339" name="Content Placeholder 3"/>
              <p:cNvSpPr>
                <a:spLocks noGrp="1" noRot="1" noChangeAspect="1" noMove="1" noResize="1" noEditPoints="1" noAdjustHandles="1" noChangeArrowheads="1" noChangeShapeType="1" noTextEdit="1"/>
              </p:cNvSpPr>
              <p:nvPr>
                <p:ph idx="1"/>
              </p:nvPr>
            </p:nvSpPr>
            <p:spPr>
              <a:xfrm>
                <a:off x="0" y="533404"/>
                <a:ext cx="9144000" cy="1758747"/>
              </a:xfrm>
              <a:blipFill rotWithShape="0">
                <a:blip r:embed="rId3"/>
                <a:stretch>
                  <a:fillRect l="-2000" t="-5556" b="-11806"/>
                </a:stretch>
              </a:blipFill>
            </p:spPr>
            <p:txBody>
              <a:bodyPr/>
              <a:lstStyle/>
              <a:p>
                <a:r>
                  <a:rPr lang="en-US">
                    <a:noFill/>
                  </a:rPr>
                  <a:t> </a:t>
                </a:r>
              </a:p>
            </p:txBody>
          </p:sp>
        </mc:Fallback>
      </mc:AlternateContent>
      <p:graphicFrame>
        <p:nvGraphicFramePr>
          <p:cNvPr id="27" name="Table 26"/>
          <p:cNvGraphicFramePr>
            <a:graphicFrameLocks noGrp="1"/>
          </p:cNvGraphicFramePr>
          <p:nvPr>
            <p:extLst>
              <p:ext uri="{D42A27DB-BD31-4B8C-83A1-F6EECF244321}">
                <p14:modId xmlns:p14="http://schemas.microsoft.com/office/powerpoint/2010/main" val="514989497"/>
              </p:ext>
            </p:extLst>
          </p:nvPr>
        </p:nvGraphicFramePr>
        <p:xfrm>
          <a:off x="4388485" y="5127535"/>
          <a:ext cx="4630103" cy="1674495"/>
        </p:xfrm>
        <a:graphic>
          <a:graphicData uri="http://schemas.openxmlformats.org/drawingml/2006/table">
            <a:tbl>
              <a:tblPr>
                <a:tableStyleId>{5C22544A-7EE6-4342-B048-85BDC9FD1C3A}</a:tableStyleId>
              </a:tblPr>
              <a:tblGrid>
                <a:gridCol w="2099310"/>
                <a:gridCol w="2530793"/>
              </a:tblGrid>
              <a:tr h="370840">
                <a:tc>
                  <a:txBody>
                    <a:bodyPr/>
                    <a:lstStyle/>
                    <a:p>
                      <a:pPr algn="r" fontAlgn="b"/>
                      <a:r>
                        <a:rPr lang="en-US" sz="3600" b="0" i="0" u="none" strike="noStrike" baseline="0" dirty="0">
                          <a:solidFill>
                            <a:schemeClr val="tx1"/>
                          </a:solidFill>
                          <a:effectLst/>
                          <a:latin typeface="Linux Libertine" panose="02000503000000000000" pitchFamily="2" charset="0"/>
                        </a:rPr>
                        <a:t>neutron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1.008665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proton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1.007277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electron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0.000548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4" name="TextBox 3"/>
          <p:cNvSpPr txBox="1"/>
          <p:nvPr/>
        </p:nvSpPr>
        <p:spPr>
          <a:xfrm>
            <a:off x="5895975" y="4544605"/>
            <a:ext cx="2291012" cy="646331"/>
          </a:xfrm>
          <a:prstGeom prst="rect">
            <a:avLst/>
          </a:prstGeom>
          <a:noFill/>
        </p:spPr>
        <p:txBody>
          <a:bodyPr wrap="none" rtlCol="0">
            <a:spAutoFit/>
          </a:bodyPr>
          <a:lstStyle/>
          <a:p>
            <a:r>
              <a:rPr lang="en-US" sz="3600" b="1" dirty="0" smtClean="0">
                <a:latin typeface="Linux Libertine" panose="02000503000000000000" pitchFamily="2" charset="0"/>
              </a:rPr>
              <a:t>Constants</a:t>
            </a:r>
          </a:p>
        </p:txBody>
      </p:sp>
      <p:sp>
        <p:nvSpPr>
          <p:cNvPr id="20" name="TextBox 19"/>
          <p:cNvSpPr txBox="1"/>
          <p:nvPr/>
        </p:nvSpPr>
        <p:spPr>
          <a:xfrm>
            <a:off x="785150" y="2249269"/>
            <a:ext cx="5182829" cy="646331"/>
          </a:xfrm>
          <a:prstGeom prst="rect">
            <a:avLst/>
          </a:prstGeom>
          <a:noFill/>
        </p:spPr>
        <p:txBody>
          <a:bodyPr wrap="none" rtlCol="0">
            <a:spAutoFit/>
          </a:bodyPr>
          <a:lstStyle/>
          <a:p>
            <a:r>
              <a:rPr lang="en-US" sz="3600" dirty="0" smtClean="0">
                <a:latin typeface="Linux Libertine" panose="02000503000000000000" pitchFamily="2" charset="0"/>
              </a:rPr>
              <a:t>Mass of N-14</a:t>
            </a:r>
            <a:r>
              <a:rPr lang="en-US" sz="3600" dirty="0">
                <a:latin typeface="Linux Libertine" panose="02000503000000000000" pitchFamily="2" charset="0"/>
              </a:rPr>
              <a:t> </a:t>
            </a:r>
            <a:r>
              <a:rPr lang="en-US" sz="3600" dirty="0" smtClean="0">
                <a:latin typeface="Linux Libertine" panose="02000503000000000000" pitchFamily="2" charset="0"/>
              </a:rPr>
              <a:t>components:</a:t>
            </a:r>
          </a:p>
        </p:txBody>
      </p:sp>
      <p:sp>
        <p:nvSpPr>
          <p:cNvPr id="29" name="TextBox 28"/>
          <p:cNvSpPr txBox="1"/>
          <p:nvPr/>
        </p:nvSpPr>
        <p:spPr>
          <a:xfrm>
            <a:off x="1295400" y="2895600"/>
            <a:ext cx="753732" cy="646331"/>
          </a:xfrm>
          <a:prstGeom prst="rect">
            <a:avLst/>
          </a:prstGeom>
          <a:noFill/>
        </p:spPr>
        <p:txBody>
          <a:bodyPr wrap="none" rtlCol="0">
            <a:spAutoFit/>
          </a:bodyPr>
          <a:lstStyle/>
          <a:p>
            <a:r>
              <a:rPr lang="en-US" sz="3600" dirty="0" smtClean="0">
                <a:latin typeface="Linux Libertine" panose="02000503000000000000" pitchFamily="2" charset="0"/>
              </a:rPr>
              <a:t>7 p</a:t>
            </a:r>
          </a:p>
        </p:txBody>
      </p:sp>
      <p:sp>
        <p:nvSpPr>
          <p:cNvPr id="30" name="TextBox 29"/>
          <p:cNvSpPr txBox="1"/>
          <p:nvPr/>
        </p:nvSpPr>
        <p:spPr>
          <a:xfrm>
            <a:off x="1295400" y="3541931"/>
            <a:ext cx="764953" cy="646331"/>
          </a:xfrm>
          <a:prstGeom prst="rect">
            <a:avLst/>
          </a:prstGeom>
          <a:noFill/>
        </p:spPr>
        <p:txBody>
          <a:bodyPr wrap="none" rtlCol="0">
            <a:spAutoFit/>
          </a:bodyPr>
          <a:lstStyle/>
          <a:p>
            <a:r>
              <a:rPr lang="en-US" sz="3600" dirty="0" smtClean="0">
                <a:latin typeface="Linux Libertine" panose="02000503000000000000" pitchFamily="2" charset="0"/>
              </a:rPr>
              <a:t>7 n</a:t>
            </a:r>
          </a:p>
        </p:txBody>
      </p:sp>
      <p:sp>
        <p:nvSpPr>
          <p:cNvPr id="31" name="TextBox 30"/>
          <p:cNvSpPr txBox="1"/>
          <p:nvPr/>
        </p:nvSpPr>
        <p:spPr>
          <a:xfrm>
            <a:off x="1295400" y="4188262"/>
            <a:ext cx="825867" cy="646331"/>
          </a:xfrm>
          <a:prstGeom prst="rect">
            <a:avLst/>
          </a:prstGeom>
          <a:noFill/>
        </p:spPr>
        <p:txBody>
          <a:bodyPr wrap="none" rtlCol="0">
            <a:spAutoFit/>
          </a:bodyPr>
          <a:lstStyle/>
          <a:p>
            <a:r>
              <a:rPr lang="en-US" sz="3600" dirty="0" smtClean="0">
                <a:latin typeface="Linux Libertine" panose="02000503000000000000" pitchFamily="2" charset="0"/>
              </a:rPr>
              <a:t>7 e</a:t>
            </a:r>
            <a:r>
              <a:rPr lang="en-US" sz="3600" baseline="30000" dirty="0" smtClean="0">
                <a:latin typeface="Linux Libertine" panose="02000503000000000000" pitchFamily="2" charset="0"/>
              </a:rPr>
              <a:t>-</a:t>
            </a:r>
            <a:endParaRPr lang="en-US" sz="3600" dirty="0" smtClean="0">
              <a:latin typeface="Linux Libertine" panose="02000503000000000000" pitchFamily="2" charset="0"/>
            </a:endParaRPr>
          </a:p>
        </p:txBody>
      </p:sp>
      <p:sp>
        <p:nvSpPr>
          <p:cNvPr id="32" name="TextBox 31"/>
          <p:cNvSpPr txBox="1"/>
          <p:nvPr/>
        </p:nvSpPr>
        <p:spPr>
          <a:xfrm>
            <a:off x="2296817" y="2895600"/>
            <a:ext cx="2848857" cy="646331"/>
          </a:xfrm>
          <a:prstGeom prst="rect">
            <a:avLst/>
          </a:prstGeom>
          <a:noFill/>
        </p:spPr>
        <p:txBody>
          <a:bodyPr wrap="none" rtlCol="0">
            <a:spAutoFit/>
          </a:bodyPr>
          <a:lstStyle/>
          <a:p>
            <a:r>
              <a:rPr lang="en-US" sz="3600" dirty="0" smtClean="0">
                <a:latin typeface="Linux Libertine" panose="02000503000000000000" pitchFamily="2" charset="0"/>
              </a:rPr>
              <a:t>7 × 1.007277 u</a:t>
            </a:r>
          </a:p>
        </p:txBody>
      </p:sp>
      <p:sp>
        <p:nvSpPr>
          <p:cNvPr id="33" name="TextBox 32"/>
          <p:cNvSpPr txBox="1"/>
          <p:nvPr/>
        </p:nvSpPr>
        <p:spPr>
          <a:xfrm>
            <a:off x="2296817" y="3541930"/>
            <a:ext cx="2848857" cy="646331"/>
          </a:xfrm>
          <a:prstGeom prst="rect">
            <a:avLst/>
          </a:prstGeom>
          <a:noFill/>
        </p:spPr>
        <p:txBody>
          <a:bodyPr wrap="none" rtlCol="0">
            <a:spAutoFit/>
          </a:bodyPr>
          <a:lstStyle/>
          <a:p>
            <a:r>
              <a:rPr lang="en-US" sz="3600" dirty="0" smtClean="0">
                <a:latin typeface="Linux Libertine" panose="02000503000000000000" pitchFamily="2" charset="0"/>
              </a:rPr>
              <a:t>7 × 1.008665 u</a:t>
            </a:r>
          </a:p>
        </p:txBody>
      </p:sp>
      <p:sp>
        <p:nvSpPr>
          <p:cNvPr id="34" name="TextBox 33"/>
          <p:cNvSpPr txBox="1"/>
          <p:nvPr/>
        </p:nvSpPr>
        <p:spPr>
          <a:xfrm>
            <a:off x="2296817" y="4188262"/>
            <a:ext cx="2844048" cy="646331"/>
          </a:xfrm>
          <a:prstGeom prst="rect">
            <a:avLst/>
          </a:prstGeom>
          <a:noFill/>
        </p:spPr>
        <p:txBody>
          <a:bodyPr wrap="none" rtlCol="0">
            <a:spAutoFit/>
          </a:bodyPr>
          <a:lstStyle/>
          <a:p>
            <a:r>
              <a:rPr lang="en-US" sz="3600" dirty="0" smtClean="0">
                <a:latin typeface="Linux Libertine" panose="02000503000000000000" pitchFamily="2" charset="0"/>
              </a:rPr>
              <a:t>7 × 0.000548 u</a:t>
            </a:r>
          </a:p>
        </p:txBody>
      </p:sp>
      <p:sp>
        <p:nvSpPr>
          <p:cNvPr id="35" name="TextBox 34"/>
          <p:cNvSpPr txBox="1"/>
          <p:nvPr/>
        </p:nvSpPr>
        <p:spPr>
          <a:xfrm>
            <a:off x="5140865" y="2895600"/>
            <a:ext cx="2518638" cy="646331"/>
          </a:xfrm>
          <a:prstGeom prst="rect">
            <a:avLst/>
          </a:prstGeom>
          <a:noFill/>
        </p:spPr>
        <p:txBody>
          <a:bodyPr wrap="none" rtlCol="0">
            <a:spAutoFit/>
          </a:bodyPr>
          <a:lstStyle/>
          <a:p>
            <a:r>
              <a:rPr lang="en-US" sz="3600" dirty="0" smtClean="0">
                <a:latin typeface="Linux Libertine" panose="02000503000000000000" pitchFamily="2" charset="0"/>
              </a:rPr>
              <a:t>= 7.050939 u</a:t>
            </a:r>
          </a:p>
        </p:txBody>
      </p:sp>
      <p:sp>
        <p:nvSpPr>
          <p:cNvPr id="36" name="TextBox 35"/>
          <p:cNvSpPr txBox="1"/>
          <p:nvPr/>
        </p:nvSpPr>
        <p:spPr>
          <a:xfrm>
            <a:off x="5140865" y="3541929"/>
            <a:ext cx="2518638" cy="646331"/>
          </a:xfrm>
          <a:prstGeom prst="rect">
            <a:avLst/>
          </a:prstGeom>
          <a:noFill/>
        </p:spPr>
        <p:txBody>
          <a:bodyPr wrap="none" rtlCol="0">
            <a:spAutoFit/>
          </a:bodyPr>
          <a:lstStyle/>
          <a:p>
            <a:r>
              <a:rPr lang="en-US" sz="3600" dirty="0" smtClean="0">
                <a:latin typeface="Linux Libertine" panose="02000503000000000000" pitchFamily="2" charset="0"/>
              </a:rPr>
              <a:t>= 7.060655 u</a:t>
            </a:r>
          </a:p>
        </p:txBody>
      </p:sp>
      <p:sp>
        <p:nvSpPr>
          <p:cNvPr id="37" name="TextBox 36"/>
          <p:cNvSpPr txBox="1"/>
          <p:nvPr/>
        </p:nvSpPr>
        <p:spPr>
          <a:xfrm>
            <a:off x="5140865" y="4188260"/>
            <a:ext cx="2513830" cy="646331"/>
          </a:xfrm>
          <a:prstGeom prst="rect">
            <a:avLst/>
          </a:prstGeom>
          <a:noFill/>
        </p:spPr>
        <p:txBody>
          <a:bodyPr wrap="none" rtlCol="0">
            <a:spAutoFit/>
          </a:bodyPr>
          <a:lstStyle/>
          <a:p>
            <a:r>
              <a:rPr lang="en-US" sz="3600" dirty="0" smtClean="0">
                <a:latin typeface="Linux Libertine" panose="02000503000000000000" pitchFamily="2" charset="0"/>
              </a:rPr>
              <a:t>= 0.003836 u</a:t>
            </a:r>
          </a:p>
        </p:txBody>
      </p:sp>
      <p:sp>
        <p:nvSpPr>
          <p:cNvPr id="38" name="TextBox 37"/>
          <p:cNvSpPr txBox="1"/>
          <p:nvPr/>
        </p:nvSpPr>
        <p:spPr>
          <a:xfrm>
            <a:off x="5336259" y="4834591"/>
            <a:ext cx="2359941" cy="646331"/>
          </a:xfrm>
          <a:prstGeom prst="rect">
            <a:avLst/>
          </a:prstGeom>
          <a:noFill/>
        </p:spPr>
        <p:txBody>
          <a:bodyPr wrap="none" rtlCol="0">
            <a:spAutoFit/>
          </a:bodyPr>
          <a:lstStyle/>
          <a:p>
            <a:r>
              <a:rPr lang="en-US" sz="3600" dirty="0" smtClean="0">
                <a:latin typeface="Linux Libertine" panose="02000503000000000000" pitchFamily="2" charset="0"/>
              </a:rPr>
              <a:t>14.115430 u</a:t>
            </a:r>
          </a:p>
        </p:txBody>
      </p:sp>
      <p:sp>
        <p:nvSpPr>
          <p:cNvPr id="39" name="TextBox 38"/>
          <p:cNvSpPr txBox="1"/>
          <p:nvPr/>
        </p:nvSpPr>
        <p:spPr>
          <a:xfrm>
            <a:off x="1718328" y="5257800"/>
            <a:ext cx="6118983" cy="646331"/>
          </a:xfrm>
          <a:prstGeom prst="rect">
            <a:avLst/>
          </a:prstGeom>
          <a:noFill/>
        </p:spPr>
        <p:txBody>
          <a:bodyPr wrap="none" rtlCol="0">
            <a:spAutoFit/>
          </a:bodyPr>
          <a:lstStyle/>
          <a:p>
            <a:r>
              <a:rPr lang="en-US" sz="3600" dirty="0" smtClean="0">
                <a:latin typeface="Linux Libertine" panose="02000503000000000000" pitchFamily="2" charset="0"/>
              </a:rPr>
              <a:t>Difference in Mass:  </a:t>
            </a:r>
            <a:r>
              <a:rPr lang="en-US" sz="3600" dirty="0" smtClean="0"/>
              <a:t>0.11236 u</a:t>
            </a:r>
            <a:endParaRPr lang="en-US" sz="3600" dirty="0" smtClean="0">
              <a:latin typeface="Linux Libertine" panose="02000503000000000000" pitchFamily="2" charset="0"/>
            </a:endParaRPr>
          </a:p>
        </p:txBody>
      </p:sp>
      <p:sp>
        <p:nvSpPr>
          <p:cNvPr id="28" name="Oval 27"/>
          <p:cNvSpPr/>
          <p:nvPr/>
        </p:nvSpPr>
        <p:spPr>
          <a:xfrm>
            <a:off x="0" y="1535575"/>
            <a:ext cx="2296817"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ux Libertine" panose="02000503000000000000" pitchFamily="2" charset="0"/>
            </a:endParaRPr>
          </a:p>
        </p:txBody>
      </p:sp>
    </p:spTree>
    <p:extLst>
      <p:ext uri="{BB962C8B-B14F-4D97-AF65-F5344CB8AC3E}">
        <p14:creationId xmlns:p14="http://schemas.microsoft.com/office/powerpoint/2010/main" val="24953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grpId="0" nodeType="after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2000"/>
                            </p:stCondLst>
                            <p:childTnLst>
                              <p:par>
                                <p:cTn id="63" presetID="10" presetClass="entr" presetSubtype="0" fill="hold" grpId="0" nodeType="afterEffect">
                                  <p:stCondLst>
                                    <p:cond delay="5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heel(1)">
                                      <p:cBhvr>
                                        <p:cTn id="75" dur="20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0" grpId="0"/>
      <p:bldP spid="29" grpId="0"/>
      <p:bldP spid="30" grpId="0"/>
      <p:bldP spid="31" grpId="0"/>
      <p:bldP spid="32" grpId="0"/>
      <p:bldP spid="33" grpId="0"/>
      <p:bldP spid="34" grpId="0"/>
      <p:bldP spid="35" grpId="0"/>
      <p:bldP spid="36" grpId="0"/>
      <p:bldP spid="37" grpId="0"/>
      <p:bldP spid="38" grpId="0"/>
      <p:bldP spid="39"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Example</a:t>
            </a:r>
            <a:endParaRPr lang="en-US" dirty="0"/>
          </a:p>
        </p:txBody>
      </p:sp>
      <p:sp>
        <p:nvSpPr>
          <p:cNvPr id="14339" name="Content Placeholder 3"/>
          <p:cNvSpPr>
            <a:spLocks noGrp="1"/>
          </p:cNvSpPr>
          <p:nvPr>
            <p:ph idx="1"/>
          </p:nvPr>
        </p:nvSpPr>
        <p:spPr/>
        <p:txBody>
          <a:bodyPr/>
          <a:lstStyle/>
          <a:p>
            <a:pPr>
              <a:spcBef>
                <a:spcPts val="600"/>
              </a:spcBef>
            </a:pPr>
            <a:r>
              <a:rPr lang="en-US" dirty="0"/>
              <a:t>Difference in Mass:  </a:t>
            </a:r>
            <a:r>
              <a:rPr lang="en-US" dirty="0" smtClean="0"/>
              <a:t>0.11236 </a:t>
            </a:r>
            <a:r>
              <a:rPr lang="en-US" i="1" dirty="0" smtClean="0"/>
              <a:t>u</a:t>
            </a:r>
            <a:endParaRPr lang="en-US" dirty="0" smtClean="0"/>
          </a:p>
        </p:txBody>
      </p:sp>
      <p:graphicFrame>
        <p:nvGraphicFramePr>
          <p:cNvPr id="19" name="Table 18"/>
          <p:cNvGraphicFramePr>
            <a:graphicFrameLocks noGrp="1"/>
          </p:cNvGraphicFramePr>
          <p:nvPr>
            <p:extLst>
              <p:ext uri="{D42A27DB-BD31-4B8C-83A1-F6EECF244321}">
                <p14:modId xmlns:p14="http://schemas.microsoft.com/office/powerpoint/2010/main" val="1654176642"/>
              </p:ext>
            </p:extLst>
          </p:nvPr>
        </p:nvGraphicFramePr>
        <p:xfrm>
          <a:off x="3147060" y="5154930"/>
          <a:ext cx="5996940" cy="1674495"/>
        </p:xfrm>
        <a:graphic>
          <a:graphicData uri="http://schemas.openxmlformats.org/drawingml/2006/table">
            <a:tbl>
              <a:tblPr>
                <a:tableStyleId>{5C22544A-7EE6-4342-B048-85BDC9FD1C3A}</a:tableStyleId>
              </a:tblPr>
              <a:tblGrid>
                <a:gridCol w="2099310"/>
                <a:gridCol w="3897630"/>
              </a:tblGrid>
              <a:tr h="370840">
                <a:tc>
                  <a:txBody>
                    <a:bodyPr/>
                    <a:lstStyle/>
                    <a:p>
                      <a:pPr algn="r" fontAlgn="b"/>
                      <a:r>
                        <a:rPr lang="en-US" sz="3600" b="0" i="0" u="none" strike="noStrike" dirty="0" smtClean="0">
                          <a:solidFill>
                            <a:schemeClr val="tx1"/>
                          </a:solidFill>
                          <a:effectLst/>
                          <a:latin typeface="Linux Libertine" panose="02000503000000000000" pitchFamily="2" charset="0"/>
                        </a:rPr>
                        <a:t>u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a:solidFill>
                            <a:schemeClr val="tx1"/>
                          </a:solidFill>
                          <a:effectLst/>
                          <a:latin typeface="Linux Libertine" panose="02000503000000000000" pitchFamily="2" charset="0"/>
                        </a:rPr>
                        <a:t>kg</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1.66054 × 10</a:t>
                      </a:r>
                      <a:r>
                        <a:rPr lang="en-US" sz="3600" b="0" i="0" u="none" strike="noStrike" baseline="30000" dirty="0" smtClean="0">
                          <a:solidFill>
                            <a:schemeClr val="tx1"/>
                          </a:solidFill>
                          <a:effectLst/>
                          <a:latin typeface="Linux Libertine" panose="02000503000000000000" pitchFamily="2" charset="0"/>
                        </a:rPr>
                        <a:t>-27</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kg/u</a:t>
                      </a:r>
                      <a:endParaRPr lang="en-US" sz="3600" b="0" i="0" u="none" strike="noStrike" baseline="3000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c</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2.99793 × 10</a:t>
                      </a:r>
                      <a:r>
                        <a:rPr lang="en-US" sz="3600" b="0" i="0" u="none" strike="noStrike" baseline="30000" dirty="0" smtClean="0">
                          <a:solidFill>
                            <a:schemeClr val="tx1"/>
                          </a:solidFill>
                          <a:effectLst/>
                          <a:latin typeface="Linux Libertine" panose="02000503000000000000" pitchFamily="2" charset="0"/>
                        </a:rPr>
                        <a:t>8</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m/s</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J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err="1">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1.60218 × 10</a:t>
                      </a:r>
                      <a:r>
                        <a:rPr lang="en-US" sz="3600" b="0" i="0" u="none" strike="noStrike" baseline="30000" dirty="0" smtClean="0">
                          <a:solidFill>
                            <a:schemeClr val="tx1"/>
                          </a:solidFill>
                          <a:effectLst/>
                          <a:latin typeface="Linux Libertine" panose="02000503000000000000" pitchFamily="2" charset="0"/>
                        </a:rPr>
                        <a:t>-19</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J/</a:t>
                      </a:r>
                      <a:r>
                        <a:rPr lang="en-US" sz="3600" b="0" i="0" u="none" strike="noStrike" dirty="0" err="1" smtClean="0">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bl>
          </a:graphicData>
        </a:graphic>
      </p:graphicFrame>
      <p:sp>
        <p:nvSpPr>
          <p:cNvPr id="21" name="TextBox 20"/>
          <p:cNvSpPr txBox="1"/>
          <p:nvPr/>
        </p:nvSpPr>
        <p:spPr>
          <a:xfrm>
            <a:off x="4654550" y="4572000"/>
            <a:ext cx="2291012" cy="646331"/>
          </a:xfrm>
          <a:prstGeom prst="rect">
            <a:avLst/>
          </a:prstGeom>
          <a:noFill/>
        </p:spPr>
        <p:txBody>
          <a:bodyPr wrap="none" rtlCol="0">
            <a:spAutoFit/>
          </a:bodyPr>
          <a:lstStyle/>
          <a:p>
            <a:r>
              <a:rPr lang="en-US" sz="3600" b="1" dirty="0" smtClean="0">
                <a:latin typeface="Linux Libertine" panose="02000503000000000000" pitchFamily="2" charset="0"/>
              </a:rPr>
              <a:t>Constants</a:t>
            </a:r>
          </a:p>
        </p:txBody>
      </p:sp>
      <p:sp>
        <p:nvSpPr>
          <p:cNvPr id="2" name="TextBox 1"/>
          <p:cNvSpPr txBox="1"/>
          <p:nvPr/>
        </p:nvSpPr>
        <p:spPr>
          <a:xfrm>
            <a:off x="76200" y="1143000"/>
            <a:ext cx="1649811" cy="646331"/>
          </a:xfrm>
          <a:prstGeom prst="rect">
            <a:avLst/>
          </a:prstGeom>
          <a:noFill/>
        </p:spPr>
        <p:txBody>
          <a:bodyPr wrap="none" rtlCol="0">
            <a:spAutoFit/>
          </a:bodyPr>
          <a:lstStyle/>
          <a:p>
            <a:r>
              <a:rPr lang="en-US" sz="3600" i="1" dirty="0"/>
              <a:t>E</a:t>
            </a:r>
            <a:r>
              <a:rPr lang="en-US" sz="3600" dirty="0"/>
              <a:t> = </a:t>
            </a:r>
            <a:r>
              <a:rPr lang="en-US" sz="3600" i="1" dirty="0" smtClean="0"/>
              <a:t>mc</a:t>
            </a:r>
            <a:r>
              <a:rPr lang="en-US" sz="3600" baseline="30000" dirty="0" smtClean="0"/>
              <a:t>2</a:t>
            </a:r>
            <a:endParaRPr lang="en-US" sz="3600" dirty="0" smtClean="0">
              <a:latin typeface="Linux Libertine" panose="02000503000000000000" pitchFamily="2" charset="0"/>
            </a:endParaRPr>
          </a:p>
        </p:txBody>
      </p:sp>
      <p:sp>
        <p:nvSpPr>
          <p:cNvPr id="23" name="TextBox 22"/>
          <p:cNvSpPr txBox="1"/>
          <p:nvPr/>
        </p:nvSpPr>
        <p:spPr>
          <a:xfrm>
            <a:off x="304800" y="2819400"/>
            <a:ext cx="351085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1.67688 × 10</a:t>
            </a:r>
            <a:r>
              <a:rPr lang="en-US" sz="3600" baseline="30000" dirty="0" smtClean="0">
                <a:latin typeface="Linux Libertine" panose="02000503000000000000" pitchFamily="2" charset="0"/>
              </a:rPr>
              <a:t>-11</a:t>
            </a:r>
            <a:r>
              <a:rPr lang="en-US" sz="3600" dirty="0" smtClean="0">
                <a:latin typeface="Linux Libertine" panose="02000503000000000000" pitchFamily="2" charset="0"/>
              </a:rPr>
              <a:t> J</a:t>
            </a:r>
            <a:endParaRPr lang="en-US" sz="3600" dirty="0">
              <a:latin typeface="Linux Libertine" panose="02000503000000000000" pitchFamily="2" charset="0"/>
            </a:endParaRPr>
          </a:p>
        </p:txBody>
      </p:sp>
      <p:sp>
        <p:nvSpPr>
          <p:cNvPr id="25" name="TextBox 24"/>
          <p:cNvSpPr txBox="1"/>
          <p:nvPr/>
        </p:nvSpPr>
        <p:spPr>
          <a:xfrm>
            <a:off x="0" y="1958593"/>
            <a:ext cx="2109831" cy="523200"/>
          </a:xfrm>
          <a:prstGeom prst="rect">
            <a:avLst/>
          </a:prstGeom>
          <a:noFill/>
        </p:spPr>
        <p:txBody>
          <a:bodyPr wrap="none" lIns="91419" tIns="45710" rIns="91419" bIns="45710">
            <a:spAutoFit/>
          </a:bodyPr>
          <a:lstStyle/>
          <a:p>
            <a:pPr>
              <a:defRPr/>
            </a:pPr>
            <a:r>
              <a:rPr lang="en-US" sz="2800" i="1" dirty="0" smtClean="0">
                <a:latin typeface="Linux Libertine" panose="02000503000000000000" pitchFamily="2" charset="0"/>
              </a:rPr>
              <a:t>E</a:t>
            </a:r>
            <a:r>
              <a:rPr lang="en-US" sz="2800" dirty="0" smtClean="0">
                <a:latin typeface="Linux Libertine" panose="02000503000000000000" pitchFamily="2" charset="0"/>
              </a:rPr>
              <a:t> = </a:t>
            </a:r>
            <a:r>
              <a:rPr lang="en-US" sz="2800" dirty="0" smtClean="0">
                <a:solidFill>
                  <a:prstClr val="white"/>
                </a:solidFill>
                <a:latin typeface="Linux Libertine" panose="02000503000000000000" pitchFamily="2" charset="0"/>
              </a:rPr>
              <a:t>0.11236 </a:t>
            </a:r>
            <a:r>
              <a:rPr lang="en-US" sz="2800" dirty="0">
                <a:solidFill>
                  <a:prstClr val="white"/>
                </a:solidFill>
                <a:latin typeface="Linux Libertine" panose="02000503000000000000" pitchFamily="2" charset="0"/>
              </a:rPr>
              <a:t>u</a:t>
            </a:r>
            <a:endParaRPr lang="en-US" sz="28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26" name="TextBox 25"/>
              <p:cNvSpPr txBox="1"/>
              <p:nvPr/>
            </p:nvSpPr>
            <p:spPr>
              <a:xfrm>
                <a:off x="2057400" y="1866250"/>
                <a:ext cx="3720634" cy="10691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a:rPr>
                                <m:t>1.66054</m:t>
                              </m:r>
                              <m:r>
                                <a:rPr lang="en-US" sz="2800" b="0" i="1" smtClean="0">
                                  <a:latin typeface="Cambria Math"/>
                                  <a:ea typeface="Cambria Math"/>
                                </a:rPr>
                                <m:t>×</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10</m:t>
                                  </m:r>
                                </m:e>
                                <m:sup>
                                  <m:r>
                                    <a:rPr lang="en-US" sz="2800" b="0" i="1" smtClean="0">
                                      <a:latin typeface="Cambria Math"/>
                                      <a:ea typeface="Cambria Math"/>
                                    </a:rPr>
                                    <m:t>−27</m:t>
                                  </m:r>
                                </m:sup>
                              </m:sSup>
                              <m:r>
                                <m:rPr>
                                  <m:nor/>
                                </m:rPr>
                                <a:rPr lang="en-US" sz="2800" b="0" i="0" smtClean="0">
                                  <a:latin typeface="Cambria Math"/>
                                  <a:ea typeface="Cambria Math"/>
                                </a:rPr>
                                <m:t> </m:t>
                              </m:r>
                              <m:r>
                                <m:rPr>
                                  <m:nor/>
                                </m:rPr>
                                <a:rPr lang="en-US" sz="2800" b="0" i="0" smtClean="0">
                                  <a:latin typeface="Cambria Math"/>
                                  <a:ea typeface="Cambria Math"/>
                                </a:rPr>
                                <m:t>kg</m:t>
                              </m:r>
                            </m:num>
                            <m:den>
                              <m:r>
                                <m:rPr>
                                  <m:sty m:val="p"/>
                                </m:rPr>
                                <a:rPr lang="en-US" sz="2800" b="0" i="0" smtClean="0">
                                  <a:latin typeface="Cambria Math"/>
                                  <a:ea typeface="Cambria Math"/>
                                </a:rPr>
                                <m:t>u</m:t>
                              </m:r>
                            </m:den>
                          </m:f>
                        </m:e>
                      </m:d>
                    </m:oMath>
                  </m:oMathPara>
                </a14:m>
                <a:endParaRPr lang="en-US" sz="2800" dirty="0" smtClean="0">
                  <a:latin typeface="Linux Libertine" panose="02000503000000000000" pitchFamily="2"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57400" y="1866250"/>
                <a:ext cx="3720634" cy="10691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486400" y="1774600"/>
                <a:ext cx="3477427" cy="11542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2.99793</m:t>
                                  </m:r>
                                  <m:r>
                                    <a:rPr lang="en-US" sz="2800" i="1">
                                      <a:latin typeface="Cambria Math"/>
                                      <a:ea typeface="Cambria Math"/>
                                    </a:rPr>
                                    <m:t>×</m:t>
                                  </m:r>
                                  <m:sSup>
                                    <m:sSupPr>
                                      <m:ctrlPr>
                                        <a:rPr lang="en-US" sz="2800" i="1">
                                          <a:latin typeface="Cambria Math" panose="02040503050406030204" pitchFamily="18" charset="0"/>
                                          <a:ea typeface="Cambria Math"/>
                                        </a:rPr>
                                      </m:ctrlPr>
                                    </m:sSupPr>
                                    <m:e>
                                      <m:r>
                                        <a:rPr lang="en-US" sz="2800" i="1">
                                          <a:latin typeface="Cambria Math"/>
                                          <a:ea typeface="Cambria Math"/>
                                        </a:rPr>
                                        <m:t>10</m:t>
                                      </m:r>
                                    </m:e>
                                    <m:sup>
                                      <m:r>
                                        <a:rPr lang="en-US" sz="2800" i="1">
                                          <a:latin typeface="Cambria Math"/>
                                          <a:ea typeface="Cambria Math"/>
                                        </a:rPr>
                                        <m:t>8</m:t>
                                      </m:r>
                                    </m:sup>
                                  </m:sSup>
                                  <m:r>
                                    <m:rPr>
                                      <m:nor/>
                                    </m:rPr>
                                    <a:rPr lang="en-US" sz="2800">
                                      <a:latin typeface="Cambria Math"/>
                                      <a:ea typeface="Cambria Math"/>
                                    </a:rPr>
                                    <m:t> </m:t>
                                  </m:r>
                                  <m:r>
                                    <m:rPr>
                                      <m:nor/>
                                    </m:rPr>
                                    <a:rPr lang="en-US" sz="2800">
                                      <a:latin typeface="Cambria Math"/>
                                      <a:ea typeface="Cambria Math"/>
                                    </a:rPr>
                                    <m:t>m</m:t>
                                  </m:r>
                                </m:num>
                                <m:den>
                                  <m:r>
                                    <m:rPr>
                                      <m:nor/>
                                    </m:rPr>
                                    <a:rPr lang="en-US" sz="2800">
                                      <a:latin typeface="Cambria Math"/>
                                    </a:rPr>
                                    <m:t>s</m:t>
                                  </m:r>
                                </m:den>
                              </m:f>
                            </m:e>
                          </m:d>
                        </m:e>
                        <m:sup>
                          <m:r>
                            <a:rPr lang="en-US" sz="2800" b="0" i="1" smtClean="0">
                              <a:latin typeface="Cambria Math"/>
                            </a:rPr>
                            <m:t>2</m:t>
                          </m:r>
                        </m:sup>
                      </m:sSup>
                    </m:oMath>
                  </m:oMathPara>
                </a14:m>
                <a:endParaRPr lang="en-US" sz="2800" dirty="0" smtClean="0">
                  <a:latin typeface="Linux Libertine" panose="02000503000000000000" pitchFamily="2"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486400" y="1774600"/>
                <a:ext cx="3477427" cy="1154227"/>
              </a:xfrm>
              <a:prstGeom prst="rect">
                <a:avLst/>
              </a:prstGeom>
              <a:blipFill rotWithShape="0">
                <a:blip r:embed="rId4"/>
                <a:stretch>
                  <a:fillRect/>
                </a:stretch>
              </a:blipFill>
            </p:spPr>
            <p:txBody>
              <a:bodyPr/>
              <a:lstStyle/>
              <a:p>
                <a:r>
                  <a:rPr lang="en-US">
                    <a:noFill/>
                  </a:rPr>
                  <a:t> </a:t>
                </a:r>
              </a:p>
            </p:txBody>
          </p:sp>
        </mc:Fallback>
      </mc:AlternateContent>
      <p:sp>
        <p:nvSpPr>
          <p:cNvPr id="42" name="TextBox 41"/>
          <p:cNvSpPr txBox="1"/>
          <p:nvPr/>
        </p:nvSpPr>
        <p:spPr>
          <a:xfrm>
            <a:off x="0" y="3495612"/>
            <a:ext cx="3259183" cy="553978"/>
          </a:xfrm>
          <a:prstGeom prst="rect">
            <a:avLst/>
          </a:prstGeom>
          <a:noFill/>
        </p:spPr>
        <p:txBody>
          <a:bodyPr wrap="none" lIns="91419" tIns="45710" rIns="91419" bIns="45710">
            <a:spAutoFit/>
          </a:bodyPr>
          <a:lstStyle/>
          <a:p>
            <a:pPr>
              <a:defRPr/>
            </a:pPr>
            <a:r>
              <a:rPr lang="en-US" sz="3000" i="1" dirty="0" smtClean="0">
                <a:latin typeface="Linux Libertine" panose="02000503000000000000" pitchFamily="2" charset="0"/>
              </a:rPr>
              <a:t>E</a:t>
            </a:r>
            <a:r>
              <a:rPr lang="en-US" sz="3000" dirty="0" smtClean="0">
                <a:latin typeface="Linux Libertine" panose="02000503000000000000" pitchFamily="2" charset="0"/>
              </a:rPr>
              <a:t> = 1.67688 × 10</a:t>
            </a:r>
            <a:r>
              <a:rPr lang="en-US" sz="3000" baseline="30000" dirty="0" smtClean="0">
                <a:latin typeface="Linux Libertine" panose="02000503000000000000" pitchFamily="2" charset="0"/>
              </a:rPr>
              <a:t>-11</a:t>
            </a:r>
            <a:r>
              <a:rPr lang="en-US" sz="3000" dirty="0" smtClean="0">
                <a:latin typeface="Linux Libertine" panose="02000503000000000000" pitchFamily="2" charset="0"/>
              </a:rPr>
              <a:t> J</a:t>
            </a:r>
            <a:endParaRPr lang="en-US" sz="30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43" name="TextBox 42"/>
              <p:cNvSpPr txBox="1"/>
              <p:nvPr/>
            </p:nvSpPr>
            <p:spPr>
              <a:xfrm>
                <a:off x="3048000" y="3429000"/>
                <a:ext cx="3691973"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ea typeface="Cambria Math"/>
                                </a:rPr>
                                <m:t>eV</m:t>
                              </m:r>
                            </m:num>
                            <m:den>
                              <m:r>
                                <a:rPr lang="en-US" sz="3000" i="1">
                                  <a:latin typeface="Cambria Math"/>
                                </a:rPr>
                                <m:t>1.6</m:t>
                              </m:r>
                              <m:r>
                                <a:rPr lang="en-US" sz="3000" b="0" i="1" smtClean="0">
                                  <a:latin typeface="Cambria Math"/>
                                </a:rPr>
                                <m:t>0218</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i="1">
                                      <a:latin typeface="Cambria Math"/>
                                      <a:ea typeface="Cambria Math"/>
                                    </a:rPr>
                                    <m:t>−</m:t>
                                  </m:r>
                                  <m:r>
                                    <a:rPr lang="en-US" sz="3000" b="0" i="1" smtClean="0">
                                      <a:latin typeface="Cambria Math"/>
                                      <a:ea typeface="Cambria Math"/>
                                    </a:rPr>
                                    <m:t>19</m:t>
                                  </m:r>
                                </m:sup>
                              </m:sSup>
                              <m:r>
                                <m:rPr>
                                  <m:nor/>
                                </m:rPr>
                                <a:rPr lang="en-US" sz="3000" b="0" i="0" smtClean="0">
                                  <a:latin typeface="Cambria Math"/>
                                  <a:ea typeface="Cambria Math"/>
                                </a:rPr>
                                <m:t> </m:t>
                              </m:r>
                              <m:r>
                                <m:rPr>
                                  <m:nor/>
                                </m:rPr>
                                <a:rPr lang="en-US" sz="3000" b="0" i="0" smtClean="0">
                                  <a:latin typeface="Cambria Math"/>
                                  <a:ea typeface="Cambria Math"/>
                                </a:rPr>
                                <m:t>J</m:t>
                              </m:r>
                            </m:den>
                          </m:f>
                        </m:e>
                      </m:d>
                    </m:oMath>
                  </m:oMathPara>
                </a14:m>
                <a:endParaRPr lang="en-US" sz="3000" dirty="0" smtClean="0">
                  <a:latin typeface="Linux Libertine" panose="02000503000000000000" pitchFamily="2"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048000" y="3429000"/>
                <a:ext cx="3691973" cy="112966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477000" y="3429000"/>
                <a:ext cx="2489721"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rPr>
                                <m:t>MeV</m:t>
                              </m:r>
                            </m:num>
                            <m:den>
                              <m:r>
                                <a:rPr lang="en-US" sz="3000" i="1">
                                  <a:latin typeface="Cambria Math"/>
                                </a:rPr>
                                <m:t>1</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b="0" i="1" smtClean="0">
                                      <a:latin typeface="Cambria Math"/>
                                      <a:ea typeface="Cambria Math"/>
                                    </a:rPr>
                                    <m:t>6</m:t>
                                  </m:r>
                                </m:sup>
                              </m:sSup>
                              <m:r>
                                <m:rPr>
                                  <m:nor/>
                                </m:rPr>
                                <a:rPr lang="en-US" sz="3000" b="0" i="0" smtClean="0">
                                  <a:latin typeface="Cambria Math"/>
                                  <a:ea typeface="Cambria Math"/>
                                </a:rPr>
                                <m:t> </m:t>
                              </m:r>
                              <m:r>
                                <m:rPr>
                                  <m:nor/>
                                </m:rPr>
                                <a:rPr lang="en-US" sz="3000" b="0" i="0" smtClean="0">
                                  <a:latin typeface="Cambria Math"/>
                                  <a:ea typeface="Cambria Math"/>
                                </a:rPr>
                                <m:t>eV</m:t>
                              </m:r>
                            </m:den>
                          </m:f>
                        </m:e>
                      </m:d>
                    </m:oMath>
                  </m:oMathPara>
                </a14:m>
                <a:endParaRPr lang="en-US" sz="3000" dirty="0" smtClean="0">
                  <a:latin typeface="Linux Libertine" panose="02000503000000000000" pitchFamily="2"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477000" y="3429000"/>
                <a:ext cx="2489721" cy="112966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739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23" grpId="0"/>
      <p:bldP spid="25" grpId="0"/>
      <p:bldP spid="26" grpId="0"/>
      <p:bldP spid="41" grpId="0"/>
      <p:bldP spid="42" grpId="0"/>
      <p:bldP spid="43"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Example</a:t>
            </a:r>
            <a:endParaRPr lang="en-US" dirty="0"/>
          </a:p>
        </p:txBody>
      </p:sp>
      <p:sp>
        <p:nvSpPr>
          <p:cNvPr id="14339" name="Content Placeholder 3"/>
          <p:cNvSpPr>
            <a:spLocks noGrp="1"/>
          </p:cNvSpPr>
          <p:nvPr>
            <p:ph idx="1"/>
          </p:nvPr>
        </p:nvSpPr>
        <p:spPr/>
        <p:txBody>
          <a:bodyPr/>
          <a:lstStyle/>
          <a:p>
            <a:pPr>
              <a:spcBef>
                <a:spcPts val="600"/>
              </a:spcBef>
            </a:pPr>
            <a:r>
              <a:rPr lang="en-US" dirty="0"/>
              <a:t>Difference in Mass:  </a:t>
            </a:r>
            <a:r>
              <a:rPr lang="en-US" dirty="0" smtClean="0"/>
              <a:t>0.11236 </a:t>
            </a:r>
            <a:r>
              <a:rPr lang="en-US" i="1" dirty="0" smtClean="0"/>
              <a:t>u</a:t>
            </a:r>
            <a:endParaRPr lang="en-US" dirty="0" smtClean="0"/>
          </a:p>
        </p:txBody>
      </p:sp>
      <p:sp>
        <p:nvSpPr>
          <p:cNvPr id="2" name="TextBox 1"/>
          <p:cNvSpPr txBox="1"/>
          <p:nvPr/>
        </p:nvSpPr>
        <p:spPr>
          <a:xfrm>
            <a:off x="76200" y="1143000"/>
            <a:ext cx="1649811" cy="646331"/>
          </a:xfrm>
          <a:prstGeom prst="rect">
            <a:avLst/>
          </a:prstGeom>
          <a:noFill/>
        </p:spPr>
        <p:txBody>
          <a:bodyPr wrap="none" rtlCol="0">
            <a:spAutoFit/>
          </a:bodyPr>
          <a:lstStyle/>
          <a:p>
            <a:r>
              <a:rPr lang="en-US" sz="3600" i="1" dirty="0"/>
              <a:t>E</a:t>
            </a:r>
            <a:r>
              <a:rPr lang="en-US" sz="3600" dirty="0"/>
              <a:t> = </a:t>
            </a:r>
            <a:r>
              <a:rPr lang="en-US" sz="3600" i="1" dirty="0" smtClean="0"/>
              <a:t>mc</a:t>
            </a:r>
            <a:r>
              <a:rPr lang="en-US" sz="3600" baseline="30000" dirty="0" smtClean="0"/>
              <a:t>2</a:t>
            </a:r>
            <a:endParaRPr lang="en-US" sz="3600" dirty="0" smtClean="0">
              <a:latin typeface="Linux Libertine" panose="02000503000000000000" pitchFamily="2" charset="0"/>
            </a:endParaRPr>
          </a:p>
        </p:txBody>
      </p:sp>
      <p:sp>
        <p:nvSpPr>
          <p:cNvPr id="23" name="TextBox 22"/>
          <p:cNvSpPr txBox="1"/>
          <p:nvPr/>
        </p:nvSpPr>
        <p:spPr>
          <a:xfrm>
            <a:off x="304800" y="2819400"/>
            <a:ext cx="351085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1.67688 × 10</a:t>
            </a:r>
            <a:r>
              <a:rPr lang="en-US" sz="3600" baseline="30000" dirty="0" smtClean="0">
                <a:latin typeface="Linux Libertine" panose="02000503000000000000" pitchFamily="2" charset="0"/>
              </a:rPr>
              <a:t>-11</a:t>
            </a:r>
            <a:r>
              <a:rPr lang="en-US" sz="3600" dirty="0" smtClean="0">
                <a:latin typeface="Linux Libertine" panose="02000503000000000000" pitchFamily="2" charset="0"/>
              </a:rPr>
              <a:t> J</a:t>
            </a:r>
            <a:endParaRPr lang="en-US" sz="3600" dirty="0">
              <a:latin typeface="Linux Libertine" panose="02000503000000000000" pitchFamily="2" charset="0"/>
            </a:endParaRPr>
          </a:p>
        </p:txBody>
      </p:sp>
      <p:sp>
        <p:nvSpPr>
          <p:cNvPr id="25" name="TextBox 24"/>
          <p:cNvSpPr txBox="1"/>
          <p:nvPr/>
        </p:nvSpPr>
        <p:spPr>
          <a:xfrm>
            <a:off x="0" y="1958593"/>
            <a:ext cx="2106625" cy="523200"/>
          </a:xfrm>
          <a:prstGeom prst="rect">
            <a:avLst/>
          </a:prstGeom>
          <a:noFill/>
        </p:spPr>
        <p:txBody>
          <a:bodyPr wrap="none" lIns="91419" tIns="45710" rIns="91419" bIns="45710">
            <a:spAutoFit/>
          </a:bodyPr>
          <a:lstStyle/>
          <a:p>
            <a:pPr>
              <a:defRPr/>
            </a:pPr>
            <a:r>
              <a:rPr lang="en-US" sz="2800" i="1" dirty="0" smtClean="0">
                <a:latin typeface="Linux Libertine" panose="02000503000000000000" pitchFamily="2" charset="0"/>
              </a:rPr>
              <a:t>E</a:t>
            </a:r>
            <a:r>
              <a:rPr lang="en-US" sz="2800" dirty="0" smtClean="0">
                <a:latin typeface="Linux Libertine" panose="02000503000000000000" pitchFamily="2" charset="0"/>
              </a:rPr>
              <a:t> = </a:t>
            </a:r>
            <a:r>
              <a:rPr lang="en-US" sz="2800" dirty="0" smtClean="0">
                <a:solidFill>
                  <a:prstClr val="white"/>
                </a:solidFill>
                <a:latin typeface="Linux Libertine" panose="02000503000000000000" pitchFamily="2" charset="0"/>
              </a:rPr>
              <a:t>0.11236 </a:t>
            </a:r>
            <a:r>
              <a:rPr lang="en-US" sz="2800" dirty="0">
                <a:solidFill>
                  <a:prstClr val="white"/>
                </a:solidFill>
                <a:latin typeface="Linux Libertine" panose="02000503000000000000" pitchFamily="2" charset="0"/>
              </a:rPr>
              <a:t>u</a:t>
            </a:r>
            <a:endParaRPr lang="en-US" sz="28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26" name="TextBox 25"/>
              <p:cNvSpPr txBox="1"/>
              <p:nvPr/>
            </p:nvSpPr>
            <p:spPr>
              <a:xfrm>
                <a:off x="2057400" y="1866250"/>
                <a:ext cx="3720634" cy="10691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a:rPr>
                                <m:t>1.66054</m:t>
                              </m:r>
                              <m:r>
                                <a:rPr lang="en-US" sz="2800" b="0" i="1" smtClean="0">
                                  <a:latin typeface="Cambria Math"/>
                                  <a:ea typeface="Cambria Math"/>
                                </a:rPr>
                                <m:t>×</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10</m:t>
                                  </m:r>
                                </m:e>
                                <m:sup>
                                  <m:r>
                                    <a:rPr lang="en-US" sz="2800" b="0" i="1" smtClean="0">
                                      <a:latin typeface="Cambria Math"/>
                                      <a:ea typeface="Cambria Math"/>
                                    </a:rPr>
                                    <m:t>−27</m:t>
                                  </m:r>
                                </m:sup>
                              </m:sSup>
                              <m:r>
                                <m:rPr>
                                  <m:nor/>
                                </m:rPr>
                                <a:rPr lang="en-US" sz="2800" b="0" i="0" smtClean="0">
                                  <a:latin typeface="Cambria Math"/>
                                  <a:ea typeface="Cambria Math"/>
                                </a:rPr>
                                <m:t> </m:t>
                              </m:r>
                              <m:r>
                                <m:rPr>
                                  <m:nor/>
                                </m:rPr>
                                <a:rPr lang="en-US" sz="2800" b="0" i="0" smtClean="0">
                                  <a:latin typeface="Cambria Math"/>
                                  <a:ea typeface="Cambria Math"/>
                                </a:rPr>
                                <m:t>kg</m:t>
                              </m:r>
                            </m:num>
                            <m:den>
                              <m:r>
                                <m:rPr>
                                  <m:nor/>
                                </m:rPr>
                                <a:rPr lang="en-US" sz="2800" b="0" i="0" smtClean="0">
                                  <a:latin typeface="Cambria Math"/>
                                  <a:ea typeface="Cambria Math"/>
                                </a:rPr>
                                <m:t>u</m:t>
                              </m:r>
                            </m:den>
                          </m:f>
                        </m:e>
                      </m:d>
                    </m:oMath>
                  </m:oMathPara>
                </a14:m>
                <a:endParaRPr lang="en-US" sz="2800" dirty="0" smtClean="0">
                  <a:latin typeface="Linux Libertine" panose="02000503000000000000" pitchFamily="2"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57400" y="1866250"/>
                <a:ext cx="3720634" cy="10691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486400" y="1774600"/>
                <a:ext cx="3477427" cy="11542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2.99793</m:t>
                                  </m:r>
                                  <m:r>
                                    <a:rPr lang="en-US" sz="2800" i="1">
                                      <a:latin typeface="Cambria Math"/>
                                      <a:ea typeface="Cambria Math"/>
                                    </a:rPr>
                                    <m:t>×</m:t>
                                  </m:r>
                                  <m:sSup>
                                    <m:sSupPr>
                                      <m:ctrlPr>
                                        <a:rPr lang="en-US" sz="2800" i="1">
                                          <a:latin typeface="Cambria Math" panose="02040503050406030204" pitchFamily="18" charset="0"/>
                                          <a:ea typeface="Cambria Math"/>
                                        </a:rPr>
                                      </m:ctrlPr>
                                    </m:sSupPr>
                                    <m:e>
                                      <m:r>
                                        <a:rPr lang="en-US" sz="2800" i="1">
                                          <a:latin typeface="Cambria Math"/>
                                          <a:ea typeface="Cambria Math"/>
                                        </a:rPr>
                                        <m:t>10</m:t>
                                      </m:r>
                                    </m:e>
                                    <m:sup>
                                      <m:r>
                                        <a:rPr lang="en-US" sz="2800" i="1">
                                          <a:latin typeface="Cambria Math"/>
                                          <a:ea typeface="Cambria Math"/>
                                        </a:rPr>
                                        <m:t>8</m:t>
                                      </m:r>
                                    </m:sup>
                                  </m:sSup>
                                  <m:r>
                                    <m:rPr>
                                      <m:nor/>
                                    </m:rPr>
                                    <a:rPr lang="en-US" sz="2800">
                                      <a:latin typeface="Cambria Math"/>
                                      <a:ea typeface="Cambria Math"/>
                                    </a:rPr>
                                    <m:t> </m:t>
                                  </m:r>
                                  <m:r>
                                    <m:rPr>
                                      <m:nor/>
                                    </m:rPr>
                                    <a:rPr lang="en-US" sz="2800">
                                      <a:latin typeface="Cambria Math"/>
                                      <a:ea typeface="Cambria Math"/>
                                    </a:rPr>
                                    <m:t>m</m:t>
                                  </m:r>
                                </m:num>
                                <m:den>
                                  <m:r>
                                    <m:rPr>
                                      <m:nor/>
                                    </m:rPr>
                                    <a:rPr lang="en-US" sz="2800">
                                      <a:latin typeface="Cambria Math"/>
                                    </a:rPr>
                                    <m:t>s</m:t>
                                  </m:r>
                                </m:den>
                              </m:f>
                            </m:e>
                          </m:d>
                        </m:e>
                        <m:sup>
                          <m:r>
                            <a:rPr lang="en-US" sz="2800" b="0" i="1" smtClean="0">
                              <a:latin typeface="Cambria Math"/>
                            </a:rPr>
                            <m:t>2</m:t>
                          </m:r>
                        </m:sup>
                      </m:sSup>
                    </m:oMath>
                  </m:oMathPara>
                </a14:m>
                <a:endParaRPr lang="en-US" sz="2800" dirty="0" smtClean="0">
                  <a:latin typeface="Linux Libertine" panose="02000503000000000000" pitchFamily="2"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486400" y="1774600"/>
                <a:ext cx="3477427" cy="1154227"/>
              </a:xfrm>
              <a:prstGeom prst="rect">
                <a:avLst/>
              </a:prstGeom>
              <a:blipFill rotWithShape="0">
                <a:blip r:embed="rId4"/>
                <a:stretch>
                  <a:fillRect/>
                </a:stretch>
              </a:blipFill>
            </p:spPr>
            <p:txBody>
              <a:bodyPr/>
              <a:lstStyle/>
              <a:p>
                <a:r>
                  <a:rPr lang="en-US">
                    <a:noFill/>
                  </a:rPr>
                  <a:t> </a:t>
                </a:r>
              </a:p>
            </p:txBody>
          </p:sp>
        </mc:Fallback>
      </mc:AlternateContent>
      <p:sp>
        <p:nvSpPr>
          <p:cNvPr id="42" name="TextBox 41"/>
          <p:cNvSpPr txBox="1"/>
          <p:nvPr/>
        </p:nvSpPr>
        <p:spPr>
          <a:xfrm>
            <a:off x="0" y="3495612"/>
            <a:ext cx="3259183" cy="553978"/>
          </a:xfrm>
          <a:prstGeom prst="rect">
            <a:avLst/>
          </a:prstGeom>
          <a:noFill/>
        </p:spPr>
        <p:txBody>
          <a:bodyPr wrap="none" lIns="91419" tIns="45710" rIns="91419" bIns="45710">
            <a:spAutoFit/>
          </a:bodyPr>
          <a:lstStyle/>
          <a:p>
            <a:pPr>
              <a:defRPr/>
            </a:pPr>
            <a:r>
              <a:rPr lang="en-US" sz="3000" i="1" dirty="0" smtClean="0">
                <a:latin typeface="Linux Libertine" panose="02000503000000000000" pitchFamily="2" charset="0"/>
              </a:rPr>
              <a:t>E</a:t>
            </a:r>
            <a:r>
              <a:rPr lang="en-US" sz="3000" dirty="0" smtClean="0">
                <a:latin typeface="Linux Libertine" panose="02000503000000000000" pitchFamily="2" charset="0"/>
              </a:rPr>
              <a:t> = 1.67688 × 10</a:t>
            </a:r>
            <a:r>
              <a:rPr lang="en-US" sz="3000" baseline="30000" dirty="0" smtClean="0">
                <a:latin typeface="Linux Libertine" panose="02000503000000000000" pitchFamily="2" charset="0"/>
              </a:rPr>
              <a:t>-11</a:t>
            </a:r>
            <a:r>
              <a:rPr lang="en-US" sz="3000" dirty="0" smtClean="0">
                <a:latin typeface="Linux Libertine" panose="02000503000000000000" pitchFamily="2" charset="0"/>
              </a:rPr>
              <a:t> J</a:t>
            </a:r>
            <a:endParaRPr lang="en-US" sz="30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43" name="TextBox 42"/>
              <p:cNvSpPr txBox="1"/>
              <p:nvPr/>
            </p:nvSpPr>
            <p:spPr>
              <a:xfrm>
                <a:off x="3048000" y="3429000"/>
                <a:ext cx="3691973"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ea typeface="Cambria Math"/>
                                </a:rPr>
                                <m:t>eV</m:t>
                              </m:r>
                            </m:num>
                            <m:den>
                              <m:r>
                                <a:rPr lang="en-US" sz="3000" i="1">
                                  <a:latin typeface="Cambria Math"/>
                                </a:rPr>
                                <m:t>1.6</m:t>
                              </m:r>
                              <m:r>
                                <a:rPr lang="en-US" sz="3000" b="0" i="1" smtClean="0">
                                  <a:latin typeface="Cambria Math"/>
                                </a:rPr>
                                <m:t>0218</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i="1">
                                      <a:latin typeface="Cambria Math"/>
                                      <a:ea typeface="Cambria Math"/>
                                    </a:rPr>
                                    <m:t>−</m:t>
                                  </m:r>
                                  <m:r>
                                    <a:rPr lang="en-US" sz="3000" b="0" i="1" smtClean="0">
                                      <a:latin typeface="Cambria Math"/>
                                      <a:ea typeface="Cambria Math"/>
                                    </a:rPr>
                                    <m:t>19</m:t>
                                  </m:r>
                                </m:sup>
                              </m:sSup>
                              <m:r>
                                <m:rPr>
                                  <m:nor/>
                                </m:rPr>
                                <a:rPr lang="en-US" sz="3000" b="0" i="0" smtClean="0">
                                  <a:latin typeface="Cambria Math"/>
                                  <a:ea typeface="Cambria Math"/>
                                </a:rPr>
                                <m:t> </m:t>
                              </m:r>
                              <m:r>
                                <m:rPr>
                                  <m:nor/>
                                </m:rPr>
                                <a:rPr lang="en-US" sz="3000" b="0" i="0" smtClean="0">
                                  <a:latin typeface="Cambria Math"/>
                                  <a:ea typeface="Cambria Math"/>
                                </a:rPr>
                                <m:t>J</m:t>
                              </m:r>
                            </m:den>
                          </m:f>
                        </m:e>
                      </m:d>
                    </m:oMath>
                  </m:oMathPara>
                </a14:m>
                <a:endParaRPr lang="en-US" sz="3000" dirty="0" smtClean="0">
                  <a:latin typeface="Linux Libertine" panose="02000503000000000000" pitchFamily="2"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048000" y="3429000"/>
                <a:ext cx="3691973" cy="112966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477000" y="3429000"/>
                <a:ext cx="2489721"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rPr>
                                <m:t>MeV</m:t>
                              </m:r>
                            </m:num>
                            <m:den>
                              <m:r>
                                <a:rPr lang="en-US" sz="3000" i="1">
                                  <a:latin typeface="Cambria Math"/>
                                </a:rPr>
                                <m:t>1</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b="0" i="1" smtClean="0">
                                      <a:latin typeface="Cambria Math"/>
                                      <a:ea typeface="Cambria Math"/>
                                    </a:rPr>
                                    <m:t>6</m:t>
                                  </m:r>
                                </m:sup>
                              </m:sSup>
                              <m:r>
                                <m:rPr>
                                  <m:nor/>
                                </m:rPr>
                                <a:rPr lang="en-US" sz="3000" b="0" i="0" smtClean="0">
                                  <a:latin typeface="Cambria Math"/>
                                  <a:ea typeface="Cambria Math"/>
                                </a:rPr>
                                <m:t> </m:t>
                              </m:r>
                              <m:r>
                                <m:rPr>
                                  <m:nor/>
                                </m:rPr>
                                <a:rPr lang="en-US" sz="3000" b="0" i="0" smtClean="0">
                                  <a:latin typeface="Cambria Math"/>
                                  <a:ea typeface="Cambria Math"/>
                                </a:rPr>
                                <m:t>eV</m:t>
                              </m:r>
                            </m:den>
                          </m:f>
                        </m:e>
                      </m:d>
                    </m:oMath>
                  </m:oMathPara>
                </a14:m>
                <a:endParaRPr lang="en-US" sz="3000" dirty="0" smtClean="0">
                  <a:latin typeface="Linux Libertine" panose="02000503000000000000" pitchFamily="2"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477000" y="3429000"/>
                <a:ext cx="2489721" cy="1129668"/>
              </a:xfrm>
              <a:prstGeom prst="rect">
                <a:avLst/>
              </a:prstGeom>
              <a:blipFill rotWithShape="0">
                <a:blip r:embed="rId6"/>
                <a:stretch>
                  <a:fillRect/>
                </a:stretch>
              </a:blipFill>
            </p:spPr>
            <p:txBody>
              <a:bodyPr/>
              <a:lstStyle/>
              <a:p>
                <a:r>
                  <a:rPr lang="en-US">
                    <a:noFill/>
                  </a:rPr>
                  <a:t> </a:t>
                </a:r>
              </a:p>
            </p:txBody>
          </p:sp>
        </mc:Fallback>
      </mc:AlternateContent>
      <p:sp>
        <p:nvSpPr>
          <p:cNvPr id="45" name="TextBox 44"/>
          <p:cNvSpPr txBox="1"/>
          <p:nvPr/>
        </p:nvSpPr>
        <p:spPr>
          <a:xfrm>
            <a:off x="304800" y="4459089"/>
            <a:ext cx="2929670"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104.663 MeV</a:t>
            </a:r>
            <a:endParaRPr lang="en-US" sz="3600" dirty="0">
              <a:latin typeface="Linux Libertine" panose="02000503000000000000" pitchFamily="2" charset="0"/>
            </a:endParaRPr>
          </a:p>
        </p:txBody>
      </p:sp>
      <p:sp>
        <p:nvSpPr>
          <p:cNvPr id="46" name="TextBox 45"/>
          <p:cNvSpPr txBox="1"/>
          <p:nvPr/>
        </p:nvSpPr>
        <p:spPr>
          <a:xfrm>
            <a:off x="0" y="5105400"/>
            <a:ext cx="830774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Binding energy per nucleon = 104.663 MeV</a:t>
            </a:r>
            <a:endParaRPr lang="en-US" sz="3600" dirty="0">
              <a:latin typeface="Linux Libertine" panose="02000503000000000000" pitchFamily="2" charset="0"/>
            </a:endParaRPr>
          </a:p>
        </p:txBody>
      </p:sp>
      <p:cxnSp>
        <p:nvCxnSpPr>
          <p:cNvPr id="5" name="Straight Connector 4"/>
          <p:cNvCxnSpPr/>
          <p:nvPr/>
        </p:nvCxnSpPr>
        <p:spPr>
          <a:xfrm>
            <a:off x="5778034" y="5715000"/>
            <a:ext cx="2603966" cy="0"/>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05600" y="5602089"/>
            <a:ext cx="72964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14</a:t>
            </a:r>
            <a:endParaRPr lang="en-US" sz="3600" dirty="0">
              <a:latin typeface="Linux Libertine" panose="02000503000000000000" pitchFamily="2" charset="0"/>
            </a:endParaRPr>
          </a:p>
        </p:txBody>
      </p:sp>
      <p:sp>
        <p:nvSpPr>
          <p:cNvPr id="20" name="TextBox 19"/>
          <p:cNvSpPr txBox="1"/>
          <p:nvPr/>
        </p:nvSpPr>
        <p:spPr>
          <a:xfrm>
            <a:off x="0" y="6211689"/>
            <a:ext cx="830774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Binding energy per nucleon = 7.1759 MeV</a:t>
            </a:r>
            <a:endParaRPr lang="en-US" sz="3600" dirty="0">
              <a:latin typeface="Linux Libertine" panose="02000503000000000000" pitchFamily="2" charset="0"/>
            </a:endParaRPr>
          </a:p>
        </p:txBody>
      </p:sp>
    </p:spTree>
    <p:extLst>
      <p:ext uri="{BB962C8B-B14F-4D97-AF65-F5344CB8AC3E}">
        <p14:creationId xmlns:p14="http://schemas.microsoft.com/office/powerpoint/2010/main" val="374904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722330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lstStyle/>
          <a:p>
            <a:endParaRPr lang="en-US" dirty="0"/>
          </a:p>
        </p:txBody>
      </p:sp>
      <p:sp>
        <p:nvSpPr>
          <p:cNvPr id="10" name="Text Placeholder 9"/>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Quiz				Name: __________________</a:t>
            </a:r>
            <a:endParaRPr lang="en-US" dirty="0"/>
          </a:p>
        </p:txBody>
      </p:sp>
      <p:sp>
        <p:nvSpPr>
          <p:cNvPr id="5" name="Content Placeholder 4"/>
          <p:cNvSpPr>
            <a:spLocks noGrp="1"/>
          </p:cNvSpPr>
          <p:nvPr>
            <p:ph idx="1"/>
          </p:nvPr>
        </p:nvSpPr>
        <p:spPr>
          <a:xfrm>
            <a:off x="0" y="533400"/>
            <a:ext cx="9144000" cy="1200325"/>
          </a:xfrm>
        </p:spPr>
        <p:txBody>
          <a:bodyPr/>
          <a:lstStyle/>
          <a:p>
            <a:r>
              <a:rPr lang="en-US" dirty="0" smtClean="0"/>
              <a:t>Calculate the nuclear binding energy per nucleon of O-16 in MeV.</a:t>
            </a:r>
          </a:p>
        </p:txBody>
      </p:sp>
      <p:sp>
        <p:nvSpPr>
          <p:cNvPr id="6" name="Text Placeholder 5"/>
          <p:cNvSpPr>
            <a:spLocks noGrp="1"/>
          </p:cNvSpPr>
          <p:nvPr>
            <p:ph type="body" sz="quarter" idx="13"/>
          </p:nvPr>
        </p:nvSpPr>
        <p:spPr/>
        <p:txBody>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841356367"/>
              </p:ext>
            </p:extLst>
          </p:nvPr>
        </p:nvGraphicFramePr>
        <p:xfrm>
          <a:off x="1311910" y="2335530"/>
          <a:ext cx="6612890" cy="3989070"/>
        </p:xfrm>
        <a:graphic>
          <a:graphicData uri="http://schemas.openxmlformats.org/drawingml/2006/table">
            <a:tbl>
              <a:tblPr>
                <a:tableStyleId>{5C22544A-7EE6-4342-B048-85BDC9FD1C3A}</a:tableStyleId>
              </a:tblPr>
              <a:tblGrid>
                <a:gridCol w="2099310"/>
                <a:gridCol w="4513580"/>
              </a:tblGrid>
              <a:tr h="370840">
                <a:tc>
                  <a:txBody>
                    <a:bodyPr/>
                    <a:lstStyle/>
                    <a:p>
                      <a:pPr algn="r" fontAlgn="b"/>
                      <a:r>
                        <a:rPr lang="en-US" sz="3600" b="0" i="0" u="none" strike="noStrike" baseline="0" dirty="0">
                          <a:solidFill>
                            <a:schemeClr val="tx1"/>
                          </a:solidFill>
                          <a:effectLst/>
                          <a:latin typeface="Linux Libertine" panose="02000503000000000000" pitchFamily="2" charset="0"/>
                        </a:rPr>
                        <a:t>neutron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1.008665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proton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1.007277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electron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0.000548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a:r>
                        <a:rPr lang="en-US" sz="3600" baseline="30000" dirty="0" smtClean="0">
                          <a:solidFill>
                            <a:schemeClr val="tx1"/>
                          </a:solidFill>
                          <a:latin typeface="Linux Libertine" panose="02000503000000000000" pitchFamily="2" charset="0"/>
                        </a:rPr>
                        <a:t>16</a:t>
                      </a:r>
                      <a:r>
                        <a:rPr lang="en-US" sz="3600" baseline="0" dirty="0" smtClean="0">
                          <a:solidFill>
                            <a:schemeClr val="tx1"/>
                          </a:solidFill>
                          <a:latin typeface="Linux Libertine" panose="02000503000000000000" pitchFamily="2" charset="0"/>
                        </a:rPr>
                        <a:t>O</a:t>
                      </a:r>
                      <a:endParaRPr lang="en-US" sz="3600" baseline="30000" dirty="0">
                        <a:solidFill>
                          <a:schemeClr val="tx1"/>
                        </a:solidFill>
                        <a:latin typeface="Linux Libertine" panose="02000503000000000000" pitchFamily="2" charset="0"/>
                      </a:endParaRPr>
                    </a:p>
                  </a:txBody>
                  <a:tcPr marL="182880" marR="182880" marT="0">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a:r>
                        <a:rPr lang="en-US" sz="3600" dirty="0" smtClean="0">
                          <a:solidFill>
                            <a:schemeClr val="tx1"/>
                          </a:solidFill>
                          <a:latin typeface="Linux Libertine" panose="02000503000000000000" pitchFamily="2" charset="0"/>
                        </a:rPr>
                        <a:t>15.99491 u </a:t>
                      </a:r>
                      <a:endParaRPr lang="en-US" sz="3600" dirty="0">
                        <a:solidFill>
                          <a:schemeClr val="tx1"/>
                        </a:solidFill>
                        <a:latin typeface="Linux Libertine" panose="02000503000000000000" pitchFamily="2" charset="0"/>
                      </a:endParaRPr>
                    </a:p>
                  </a:txBody>
                  <a:tcPr marL="182880">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smtClean="0">
                          <a:solidFill>
                            <a:schemeClr val="tx1"/>
                          </a:solidFill>
                          <a:effectLst/>
                          <a:latin typeface="Linux Libertine" panose="02000503000000000000" pitchFamily="2" charset="0"/>
                        </a:rPr>
                        <a:t>u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a:solidFill>
                            <a:schemeClr val="tx1"/>
                          </a:solidFill>
                          <a:effectLst/>
                          <a:latin typeface="Linux Libertine" panose="02000503000000000000" pitchFamily="2" charset="0"/>
                        </a:rPr>
                        <a:t>kg</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1.66054 × 10</a:t>
                      </a:r>
                      <a:r>
                        <a:rPr lang="en-US" sz="3600" b="0" i="0" u="none" strike="noStrike" baseline="30000" dirty="0" smtClean="0">
                          <a:solidFill>
                            <a:schemeClr val="tx1"/>
                          </a:solidFill>
                          <a:effectLst/>
                          <a:latin typeface="Linux Libertine" panose="02000503000000000000" pitchFamily="2" charset="0"/>
                        </a:rPr>
                        <a:t>-27</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kg/u</a:t>
                      </a:r>
                      <a:endParaRPr lang="en-US" sz="3600" b="0" i="0" u="none" strike="noStrike" baseline="3000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c</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2.99793 × 10</a:t>
                      </a:r>
                      <a:r>
                        <a:rPr lang="en-US" sz="3600" b="0" i="0" u="none" strike="noStrike" baseline="30000" dirty="0" smtClean="0">
                          <a:solidFill>
                            <a:schemeClr val="tx1"/>
                          </a:solidFill>
                          <a:effectLst/>
                          <a:latin typeface="Linux Libertine" panose="02000503000000000000" pitchFamily="2" charset="0"/>
                        </a:rPr>
                        <a:t>8</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m/s</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J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err="1">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1.60218 × 10</a:t>
                      </a:r>
                      <a:r>
                        <a:rPr lang="en-US" sz="3600" b="0" i="0" u="none" strike="noStrike" baseline="30000" dirty="0" smtClean="0">
                          <a:solidFill>
                            <a:schemeClr val="tx1"/>
                          </a:solidFill>
                          <a:effectLst/>
                          <a:latin typeface="Linux Libertine" panose="02000503000000000000" pitchFamily="2" charset="0"/>
                        </a:rPr>
                        <a:t>-19</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J/</a:t>
                      </a:r>
                      <a:r>
                        <a:rPr lang="en-US" sz="3600" b="0" i="0" u="none" strike="noStrike" dirty="0" err="1" smtClean="0">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51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Quiz answer, p. 1</a:t>
            </a:r>
            <a:endParaRPr lang="en-US" dirty="0"/>
          </a:p>
        </p:txBody>
      </p:sp>
      <mc:AlternateContent xmlns:mc="http://schemas.openxmlformats.org/markup-compatibility/2006" xmlns:a14="http://schemas.microsoft.com/office/drawing/2010/main">
        <mc:Choice Requires="a14">
          <p:sp>
            <p:nvSpPr>
              <p:cNvPr id="14339" name="Content Placeholder 3"/>
              <p:cNvSpPr>
                <a:spLocks noGrp="1"/>
              </p:cNvSpPr>
              <p:nvPr>
                <p:ph idx="1"/>
              </p:nvPr>
            </p:nvSpPr>
            <p:spPr>
              <a:xfrm>
                <a:off x="0" y="533404"/>
                <a:ext cx="9144000" cy="1758747"/>
              </a:xfrm>
            </p:spPr>
            <p:txBody>
              <a:bodyPr/>
              <a:lstStyle/>
              <a:p>
                <a:pPr>
                  <a:spcBef>
                    <a:spcPts val="600"/>
                  </a:spcBef>
                </a:pPr>
                <a:r>
                  <a:rPr lang="en-US" dirty="0" smtClean="0"/>
                  <a:t>Calculate the nuclear binding energy </a:t>
                </a:r>
                <a:r>
                  <a:rPr lang="en-US" u="sng" dirty="0" smtClean="0"/>
                  <a:t>per nucleon</a:t>
                </a:r>
                <a:r>
                  <a:rPr lang="en-US" dirty="0" smtClean="0"/>
                  <a:t> in MeV for </a:t>
                </a:r>
                <a14:m>
                  <m:oMath xmlns:m="http://schemas.openxmlformats.org/officeDocument/2006/math">
                    <m:sPre>
                      <m:sPrePr>
                        <m:ctrlPr>
                          <a:rPr lang="en-US" i="1" smtClean="0">
                            <a:latin typeface="Cambria Math" panose="02040503050406030204" pitchFamily="18" charset="0"/>
                          </a:rPr>
                        </m:ctrlPr>
                      </m:sPrePr>
                      <m:sub>
                        <m:r>
                          <a:rPr lang="en-US" b="0" i="1" smtClean="0">
                            <a:latin typeface="Cambria Math"/>
                          </a:rPr>
                          <m:t>8</m:t>
                        </m:r>
                      </m:sub>
                      <m:sup>
                        <m:r>
                          <a:rPr lang="en-US" b="0" i="1" smtClean="0">
                            <a:latin typeface="Cambria Math"/>
                          </a:rPr>
                          <m:t>16</m:t>
                        </m:r>
                      </m:sup>
                      <m:e>
                        <m:r>
                          <m:rPr>
                            <m:nor/>
                          </m:rPr>
                          <a:rPr lang="en-US" b="0" i="0" smtClean="0">
                            <a:latin typeface="Cambria Math"/>
                          </a:rPr>
                          <m:t>O</m:t>
                        </m:r>
                      </m:e>
                    </m:sPre>
                  </m:oMath>
                </a14:m>
                <a:r>
                  <a:rPr lang="en-US" dirty="0" smtClean="0"/>
                  <a:t>, which has a mass of </a:t>
                </a:r>
                <a:r>
                  <a:rPr lang="en-US" dirty="0"/>
                  <a:t>15.99491 </a:t>
                </a:r>
                <a:r>
                  <a:rPr lang="en-US" dirty="0" smtClean="0"/>
                  <a:t>u.</a:t>
                </a:r>
                <a:endParaRPr lang="en-US" dirty="0" smtClean="0">
                  <a:sym typeface="Wingdings" pitchFamily="2" charset="2"/>
                </a:endParaRPr>
              </a:p>
            </p:txBody>
          </p:sp>
        </mc:Choice>
        <mc:Fallback xmlns="">
          <p:sp>
            <p:nvSpPr>
              <p:cNvPr id="14339" name="Content Placeholder 3"/>
              <p:cNvSpPr>
                <a:spLocks noGrp="1" noRot="1" noChangeAspect="1" noMove="1" noResize="1" noEditPoints="1" noAdjustHandles="1" noChangeArrowheads="1" noChangeShapeType="1" noTextEdit="1"/>
              </p:cNvSpPr>
              <p:nvPr>
                <p:ph idx="1"/>
              </p:nvPr>
            </p:nvSpPr>
            <p:spPr>
              <a:xfrm>
                <a:off x="0" y="533404"/>
                <a:ext cx="9144000" cy="1758747"/>
              </a:xfrm>
              <a:blipFill rotWithShape="0">
                <a:blip r:embed="rId3"/>
                <a:stretch>
                  <a:fillRect l="-2000" t="-5556" b="-12500"/>
                </a:stretch>
              </a:blipFill>
            </p:spPr>
            <p:txBody>
              <a:bodyPr/>
              <a:lstStyle/>
              <a:p>
                <a:r>
                  <a:rPr lang="en-US">
                    <a:noFill/>
                  </a:rPr>
                  <a:t> </a:t>
                </a:r>
              </a:p>
            </p:txBody>
          </p:sp>
        </mc:Fallback>
      </mc:AlternateContent>
      <p:graphicFrame>
        <p:nvGraphicFramePr>
          <p:cNvPr id="27" name="Table 26"/>
          <p:cNvGraphicFramePr>
            <a:graphicFrameLocks noGrp="1"/>
          </p:cNvGraphicFramePr>
          <p:nvPr>
            <p:extLst>
              <p:ext uri="{D42A27DB-BD31-4B8C-83A1-F6EECF244321}">
                <p14:modId xmlns:p14="http://schemas.microsoft.com/office/powerpoint/2010/main" val="2387795399"/>
              </p:ext>
            </p:extLst>
          </p:nvPr>
        </p:nvGraphicFramePr>
        <p:xfrm>
          <a:off x="4388485" y="5127535"/>
          <a:ext cx="4630103" cy="1674495"/>
        </p:xfrm>
        <a:graphic>
          <a:graphicData uri="http://schemas.openxmlformats.org/drawingml/2006/table">
            <a:tbl>
              <a:tblPr>
                <a:tableStyleId>{5C22544A-7EE6-4342-B048-85BDC9FD1C3A}</a:tableStyleId>
              </a:tblPr>
              <a:tblGrid>
                <a:gridCol w="2099310"/>
                <a:gridCol w="2530793"/>
              </a:tblGrid>
              <a:tr h="370840">
                <a:tc>
                  <a:txBody>
                    <a:bodyPr/>
                    <a:lstStyle/>
                    <a:p>
                      <a:pPr algn="r" fontAlgn="b"/>
                      <a:r>
                        <a:rPr lang="en-US" sz="3600" b="0" i="0" u="none" strike="noStrike" baseline="0" dirty="0">
                          <a:solidFill>
                            <a:schemeClr val="tx1"/>
                          </a:solidFill>
                          <a:effectLst/>
                          <a:latin typeface="Linux Libertine" panose="02000503000000000000" pitchFamily="2" charset="0"/>
                        </a:rPr>
                        <a:t>neutron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1.008665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proton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1.007277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baseline="0" dirty="0">
                          <a:solidFill>
                            <a:schemeClr val="tx1"/>
                          </a:solidFill>
                          <a:effectLst/>
                          <a:latin typeface="Linux Libertine" panose="02000503000000000000" pitchFamily="2" charset="0"/>
                        </a:rPr>
                        <a:t>electron</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3600" b="0" i="0" u="none" strike="noStrike" baseline="0" dirty="0" smtClean="0">
                          <a:solidFill>
                            <a:schemeClr val="tx1"/>
                          </a:solidFill>
                          <a:effectLst/>
                          <a:latin typeface="Linux Libertine" panose="02000503000000000000" pitchFamily="2" charset="0"/>
                        </a:rPr>
                        <a:t>0.000548 u</a:t>
                      </a:r>
                      <a:endParaRPr lang="en-US" sz="3600" b="0" i="0" u="none" strike="noStrike" baseline="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4" name="TextBox 3"/>
          <p:cNvSpPr txBox="1"/>
          <p:nvPr/>
        </p:nvSpPr>
        <p:spPr>
          <a:xfrm>
            <a:off x="5895975" y="4544605"/>
            <a:ext cx="2291012" cy="646331"/>
          </a:xfrm>
          <a:prstGeom prst="rect">
            <a:avLst/>
          </a:prstGeom>
          <a:noFill/>
        </p:spPr>
        <p:txBody>
          <a:bodyPr wrap="none" rtlCol="0">
            <a:spAutoFit/>
          </a:bodyPr>
          <a:lstStyle/>
          <a:p>
            <a:r>
              <a:rPr lang="en-US" sz="3600" b="1" dirty="0" smtClean="0">
                <a:latin typeface="Linux Libertine" panose="02000503000000000000" pitchFamily="2" charset="0"/>
              </a:rPr>
              <a:t>Constants</a:t>
            </a:r>
          </a:p>
        </p:txBody>
      </p:sp>
      <p:sp>
        <p:nvSpPr>
          <p:cNvPr id="20" name="TextBox 19"/>
          <p:cNvSpPr txBox="1"/>
          <p:nvPr/>
        </p:nvSpPr>
        <p:spPr>
          <a:xfrm>
            <a:off x="785150" y="2249269"/>
            <a:ext cx="5184433" cy="646331"/>
          </a:xfrm>
          <a:prstGeom prst="rect">
            <a:avLst/>
          </a:prstGeom>
          <a:noFill/>
        </p:spPr>
        <p:txBody>
          <a:bodyPr wrap="none" rtlCol="0">
            <a:spAutoFit/>
          </a:bodyPr>
          <a:lstStyle/>
          <a:p>
            <a:r>
              <a:rPr lang="en-US" sz="3600" dirty="0" smtClean="0">
                <a:latin typeface="Linux Libertine" panose="02000503000000000000" pitchFamily="2" charset="0"/>
              </a:rPr>
              <a:t>Mass of O-16 components:</a:t>
            </a:r>
          </a:p>
        </p:txBody>
      </p:sp>
      <p:sp>
        <p:nvSpPr>
          <p:cNvPr id="29" name="TextBox 28"/>
          <p:cNvSpPr txBox="1"/>
          <p:nvPr/>
        </p:nvSpPr>
        <p:spPr>
          <a:xfrm>
            <a:off x="1295400" y="2895600"/>
            <a:ext cx="753732" cy="646331"/>
          </a:xfrm>
          <a:prstGeom prst="rect">
            <a:avLst/>
          </a:prstGeom>
          <a:noFill/>
        </p:spPr>
        <p:txBody>
          <a:bodyPr wrap="none" rtlCol="0">
            <a:spAutoFit/>
          </a:bodyPr>
          <a:lstStyle/>
          <a:p>
            <a:r>
              <a:rPr lang="en-US" sz="3600" dirty="0" smtClean="0">
                <a:latin typeface="Linux Libertine" panose="02000503000000000000" pitchFamily="2" charset="0"/>
              </a:rPr>
              <a:t>8 p</a:t>
            </a:r>
          </a:p>
        </p:txBody>
      </p:sp>
      <p:sp>
        <p:nvSpPr>
          <p:cNvPr id="30" name="TextBox 29"/>
          <p:cNvSpPr txBox="1"/>
          <p:nvPr/>
        </p:nvSpPr>
        <p:spPr>
          <a:xfrm>
            <a:off x="1295400" y="3541931"/>
            <a:ext cx="764953" cy="646331"/>
          </a:xfrm>
          <a:prstGeom prst="rect">
            <a:avLst/>
          </a:prstGeom>
          <a:noFill/>
        </p:spPr>
        <p:txBody>
          <a:bodyPr wrap="none" rtlCol="0">
            <a:spAutoFit/>
          </a:bodyPr>
          <a:lstStyle/>
          <a:p>
            <a:r>
              <a:rPr lang="en-US" sz="3600" dirty="0">
                <a:latin typeface="Linux Libertine" panose="02000503000000000000" pitchFamily="2" charset="0"/>
              </a:rPr>
              <a:t>8</a:t>
            </a:r>
            <a:r>
              <a:rPr lang="en-US" sz="3600" dirty="0" smtClean="0">
                <a:latin typeface="Linux Libertine" panose="02000503000000000000" pitchFamily="2" charset="0"/>
              </a:rPr>
              <a:t> n</a:t>
            </a:r>
          </a:p>
        </p:txBody>
      </p:sp>
      <p:sp>
        <p:nvSpPr>
          <p:cNvPr id="31" name="TextBox 30"/>
          <p:cNvSpPr txBox="1"/>
          <p:nvPr/>
        </p:nvSpPr>
        <p:spPr>
          <a:xfrm>
            <a:off x="1295400" y="4188262"/>
            <a:ext cx="825867" cy="646331"/>
          </a:xfrm>
          <a:prstGeom prst="rect">
            <a:avLst/>
          </a:prstGeom>
          <a:noFill/>
        </p:spPr>
        <p:txBody>
          <a:bodyPr wrap="none" rtlCol="0">
            <a:spAutoFit/>
          </a:bodyPr>
          <a:lstStyle/>
          <a:p>
            <a:r>
              <a:rPr lang="en-US" sz="3600" dirty="0">
                <a:latin typeface="Linux Libertine" panose="02000503000000000000" pitchFamily="2" charset="0"/>
              </a:rPr>
              <a:t>8</a:t>
            </a:r>
            <a:r>
              <a:rPr lang="en-US" sz="3600" dirty="0" smtClean="0">
                <a:latin typeface="Linux Libertine" panose="02000503000000000000" pitchFamily="2" charset="0"/>
              </a:rPr>
              <a:t> e</a:t>
            </a:r>
            <a:r>
              <a:rPr lang="en-US" sz="3600" baseline="30000" dirty="0" smtClean="0">
                <a:latin typeface="Linux Libertine" panose="02000503000000000000" pitchFamily="2" charset="0"/>
              </a:rPr>
              <a:t>-</a:t>
            </a:r>
            <a:endParaRPr lang="en-US" sz="3600" dirty="0" smtClean="0">
              <a:latin typeface="Linux Libertine" panose="02000503000000000000" pitchFamily="2" charset="0"/>
            </a:endParaRPr>
          </a:p>
        </p:txBody>
      </p:sp>
      <p:sp>
        <p:nvSpPr>
          <p:cNvPr id="32" name="TextBox 31"/>
          <p:cNvSpPr txBox="1"/>
          <p:nvPr/>
        </p:nvSpPr>
        <p:spPr>
          <a:xfrm>
            <a:off x="2296817" y="2895600"/>
            <a:ext cx="2848857" cy="646331"/>
          </a:xfrm>
          <a:prstGeom prst="rect">
            <a:avLst/>
          </a:prstGeom>
          <a:noFill/>
        </p:spPr>
        <p:txBody>
          <a:bodyPr wrap="none" rtlCol="0">
            <a:spAutoFit/>
          </a:bodyPr>
          <a:lstStyle/>
          <a:p>
            <a:r>
              <a:rPr lang="en-US" sz="3600" dirty="0">
                <a:latin typeface="Linux Libertine" panose="02000503000000000000" pitchFamily="2" charset="0"/>
              </a:rPr>
              <a:t>8</a:t>
            </a:r>
            <a:r>
              <a:rPr lang="en-US" sz="3600" dirty="0" smtClean="0">
                <a:latin typeface="Linux Libertine" panose="02000503000000000000" pitchFamily="2" charset="0"/>
              </a:rPr>
              <a:t> × 1.007277 u</a:t>
            </a:r>
          </a:p>
        </p:txBody>
      </p:sp>
      <p:sp>
        <p:nvSpPr>
          <p:cNvPr id="33" name="TextBox 32"/>
          <p:cNvSpPr txBox="1"/>
          <p:nvPr/>
        </p:nvSpPr>
        <p:spPr>
          <a:xfrm>
            <a:off x="2296817" y="3541930"/>
            <a:ext cx="2848857" cy="646331"/>
          </a:xfrm>
          <a:prstGeom prst="rect">
            <a:avLst/>
          </a:prstGeom>
          <a:noFill/>
        </p:spPr>
        <p:txBody>
          <a:bodyPr wrap="none" rtlCol="0">
            <a:spAutoFit/>
          </a:bodyPr>
          <a:lstStyle/>
          <a:p>
            <a:r>
              <a:rPr lang="en-US" sz="3600" dirty="0">
                <a:latin typeface="Linux Libertine" panose="02000503000000000000" pitchFamily="2" charset="0"/>
              </a:rPr>
              <a:t>8</a:t>
            </a:r>
            <a:r>
              <a:rPr lang="en-US" sz="3600" dirty="0" smtClean="0">
                <a:latin typeface="Linux Libertine" panose="02000503000000000000" pitchFamily="2" charset="0"/>
              </a:rPr>
              <a:t> × 1.008665 u</a:t>
            </a:r>
          </a:p>
        </p:txBody>
      </p:sp>
      <p:sp>
        <p:nvSpPr>
          <p:cNvPr id="34" name="TextBox 33"/>
          <p:cNvSpPr txBox="1"/>
          <p:nvPr/>
        </p:nvSpPr>
        <p:spPr>
          <a:xfrm>
            <a:off x="2296817" y="4188262"/>
            <a:ext cx="2848857" cy="646331"/>
          </a:xfrm>
          <a:prstGeom prst="rect">
            <a:avLst/>
          </a:prstGeom>
          <a:noFill/>
        </p:spPr>
        <p:txBody>
          <a:bodyPr wrap="none" rtlCol="0">
            <a:spAutoFit/>
          </a:bodyPr>
          <a:lstStyle/>
          <a:p>
            <a:r>
              <a:rPr lang="en-US" sz="3600" dirty="0">
                <a:latin typeface="Linux Libertine" panose="02000503000000000000" pitchFamily="2" charset="0"/>
              </a:rPr>
              <a:t>8</a:t>
            </a:r>
            <a:r>
              <a:rPr lang="en-US" sz="3600" dirty="0" smtClean="0">
                <a:latin typeface="Linux Libertine" panose="02000503000000000000" pitchFamily="2" charset="0"/>
              </a:rPr>
              <a:t> × 0.000548 u</a:t>
            </a:r>
          </a:p>
        </p:txBody>
      </p:sp>
      <p:sp>
        <p:nvSpPr>
          <p:cNvPr id="35" name="TextBox 34"/>
          <p:cNvSpPr txBox="1"/>
          <p:nvPr/>
        </p:nvSpPr>
        <p:spPr>
          <a:xfrm>
            <a:off x="5140865" y="2895600"/>
            <a:ext cx="2518638" cy="646331"/>
          </a:xfrm>
          <a:prstGeom prst="rect">
            <a:avLst/>
          </a:prstGeom>
          <a:noFill/>
        </p:spPr>
        <p:txBody>
          <a:bodyPr wrap="none" rtlCol="0">
            <a:spAutoFit/>
          </a:bodyPr>
          <a:lstStyle/>
          <a:p>
            <a:r>
              <a:rPr lang="en-US" sz="3600" dirty="0" smtClean="0">
                <a:latin typeface="Linux Libertine" panose="02000503000000000000" pitchFamily="2" charset="0"/>
              </a:rPr>
              <a:t>= 8.058216 u</a:t>
            </a:r>
          </a:p>
        </p:txBody>
      </p:sp>
      <p:sp>
        <p:nvSpPr>
          <p:cNvPr id="36" name="TextBox 35"/>
          <p:cNvSpPr txBox="1"/>
          <p:nvPr/>
        </p:nvSpPr>
        <p:spPr>
          <a:xfrm>
            <a:off x="5140865" y="3541929"/>
            <a:ext cx="2518638" cy="646331"/>
          </a:xfrm>
          <a:prstGeom prst="rect">
            <a:avLst/>
          </a:prstGeom>
          <a:noFill/>
        </p:spPr>
        <p:txBody>
          <a:bodyPr wrap="none" rtlCol="0">
            <a:spAutoFit/>
          </a:bodyPr>
          <a:lstStyle/>
          <a:p>
            <a:r>
              <a:rPr lang="en-US" sz="3600" dirty="0" smtClean="0">
                <a:latin typeface="Linux Libertine" panose="02000503000000000000" pitchFamily="2" charset="0"/>
              </a:rPr>
              <a:t>= 8.069320 u</a:t>
            </a:r>
          </a:p>
        </p:txBody>
      </p:sp>
      <p:sp>
        <p:nvSpPr>
          <p:cNvPr id="37" name="TextBox 36"/>
          <p:cNvSpPr txBox="1"/>
          <p:nvPr/>
        </p:nvSpPr>
        <p:spPr>
          <a:xfrm>
            <a:off x="5140865" y="4188260"/>
            <a:ext cx="2518638" cy="646331"/>
          </a:xfrm>
          <a:prstGeom prst="rect">
            <a:avLst/>
          </a:prstGeom>
          <a:noFill/>
        </p:spPr>
        <p:txBody>
          <a:bodyPr wrap="none" rtlCol="0">
            <a:spAutoFit/>
          </a:bodyPr>
          <a:lstStyle/>
          <a:p>
            <a:r>
              <a:rPr lang="en-US" sz="3600" dirty="0" smtClean="0">
                <a:latin typeface="Linux Libertine" panose="02000503000000000000" pitchFamily="2" charset="0"/>
              </a:rPr>
              <a:t>= 0.004384 u</a:t>
            </a:r>
          </a:p>
        </p:txBody>
      </p:sp>
      <p:sp>
        <p:nvSpPr>
          <p:cNvPr id="38" name="TextBox 37"/>
          <p:cNvSpPr txBox="1"/>
          <p:nvPr/>
        </p:nvSpPr>
        <p:spPr>
          <a:xfrm>
            <a:off x="5336259" y="4834591"/>
            <a:ext cx="2364750" cy="646331"/>
          </a:xfrm>
          <a:prstGeom prst="rect">
            <a:avLst/>
          </a:prstGeom>
          <a:noFill/>
        </p:spPr>
        <p:txBody>
          <a:bodyPr wrap="none" rtlCol="0">
            <a:spAutoFit/>
          </a:bodyPr>
          <a:lstStyle/>
          <a:p>
            <a:r>
              <a:rPr lang="en-US" sz="3600" dirty="0" smtClean="0">
                <a:latin typeface="Linux Libertine" panose="02000503000000000000" pitchFamily="2" charset="0"/>
              </a:rPr>
              <a:t>16.131920 u</a:t>
            </a:r>
          </a:p>
        </p:txBody>
      </p:sp>
      <p:sp>
        <p:nvSpPr>
          <p:cNvPr id="39" name="TextBox 38"/>
          <p:cNvSpPr txBox="1"/>
          <p:nvPr/>
        </p:nvSpPr>
        <p:spPr>
          <a:xfrm>
            <a:off x="1718328" y="5257800"/>
            <a:ext cx="6136103" cy="646331"/>
          </a:xfrm>
          <a:prstGeom prst="rect">
            <a:avLst/>
          </a:prstGeom>
          <a:noFill/>
        </p:spPr>
        <p:txBody>
          <a:bodyPr wrap="none" rtlCol="0">
            <a:spAutoFit/>
          </a:bodyPr>
          <a:lstStyle/>
          <a:p>
            <a:r>
              <a:rPr lang="en-US" sz="3600" dirty="0" smtClean="0">
                <a:latin typeface="Linux Libertine" panose="02000503000000000000" pitchFamily="2" charset="0"/>
              </a:rPr>
              <a:t>Difference in Mass:  </a:t>
            </a:r>
            <a:r>
              <a:rPr lang="en-US" sz="3600" dirty="0" smtClean="0"/>
              <a:t>0.13701 u</a:t>
            </a:r>
            <a:endParaRPr lang="en-US" sz="3600" dirty="0" smtClean="0">
              <a:latin typeface="Linux Libertine" panose="02000503000000000000" pitchFamily="2" charset="0"/>
            </a:endParaRPr>
          </a:p>
        </p:txBody>
      </p:sp>
      <p:sp>
        <p:nvSpPr>
          <p:cNvPr id="28" name="Oval 27"/>
          <p:cNvSpPr/>
          <p:nvPr/>
        </p:nvSpPr>
        <p:spPr>
          <a:xfrm>
            <a:off x="0" y="1535575"/>
            <a:ext cx="2296817"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ux Libertine" panose="02000503000000000000" pitchFamily="2" charset="0"/>
            </a:endParaRPr>
          </a:p>
        </p:txBody>
      </p:sp>
    </p:spTree>
    <p:extLst>
      <p:ext uri="{BB962C8B-B14F-4D97-AF65-F5344CB8AC3E}">
        <p14:creationId xmlns:p14="http://schemas.microsoft.com/office/powerpoint/2010/main" val="3902998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
                                        </p:tgtEl>
                                      </p:cBhvr>
                                    </p:animEffect>
                                    <p:set>
                                      <p:cBhvr>
                                        <p:cTn id="53" dur="1" fill="hold">
                                          <p:stCondLst>
                                            <p:cond delay="499"/>
                                          </p:stCondLst>
                                        </p:cTn>
                                        <p:tgtEl>
                                          <p:spTgt spid="4"/>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grpId="0" nodeType="afterEffect">
                                  <p:stCondLst>
                                    <p:cond delay="50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par>
                          <p:cTn id="62" fill="hold">
                            <p:stCondLst>
                              <p:cond delay="2000"/>
                            </p:stCondLst>
                            <p:childTnLst>
                              <p:par>
                                <p:cTn id="63" presetID="10" presetClass="entr" presetSubtype="0" fill="hold" grpId="0" nodeType="afterEffect">
                                  <p:stCondLst>
                                    <p:cond delay="5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heel(1)">
                                      <p:cBhvr>
                                        <p:cTn id="75" dur="20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0" grpId="0"/>
      <p:bldP spid="29" grpId="0"/>
      <p:bldP spid="30" grpId="0"/>
      <p:bldP spid="31" grpId="0"/>
      <p:bldP spid="32" grpId="0"/>
      <p:bldP spid="33" grpId="0"/>
      <p:bldP spid="34" grpId="0"/>
      <p:bldP spid="35" grpId="0"/>
      <p:bldP spid="36" grpId="0"/>
      <p:bldP spid="37" grpId="0"/>
      <p:bldP spid="38" grpId="0"/>
      <p:bldP spid="39"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solidFill>
                  <a:schemeClr val="accent5"/>
                </a:solidFill>
              </a:rPr>
              <a:t>Chapters</a:t>
            </a:r>
            <a:endParaRPr lang="en-US" dirty="0">
              <a:solidFill>
                <a:schemeClr val="accent5"/>
              </a:solidFill>
            </a:endParaRPr>
          </a:p>
        </p:txBody>
      </p:sp>
      <p:sp>
        <p:nvSpPr>
          <p:cNvPr id="5" name="Content Placeholder 4"/>
          <p:cNvSpPr>
            <a:spLocks noGrp="1"/>
          </p:cNvSpPr>
          <p:nvPr>
            <p:ph idx="1"/>
          </p:nvPr>
        </p:nvSpPr>
        <p:spPr>
          <a:xfrm>
            <a:off x="152400" y="762000"/>
            <a:ext cx="8839200" cy="4524311"/>
          </a:xfrm>
        </p:spPr>
        <p:txBody>
          <a:bodyPr/>
          <a:lstStyle/>
          <a:p>
            <a:pPr eaLnBrk="1" hangingPunct="1">
              <a:defRPr/>
            </a:pPr>
            <a:r>
              <a:rPr lang="en-US" dirty="0" smtClean="0">
                <a:solidFill>
                  <a:schemeClr val="tx1"/>
                </a:solidFill>
              </a:rPr>
              <a:t>1, Atomic structure</a:t>
            </a:r>
          </a:p>
          <a:p>
            <a:pPr eaLnBrk="1" hangingPunct="1">
              <a:defRPr/>
            </a:pPr>
            <a:r>
              <a:rPr lang="en-US" dirty="0" smtClean="0">
                <a:solidFill>
                  <a:schemeClr val="tx1">
                    <a:lumMod val="65000"/>
                  </a:schemeClr>
                </a:solidFill>
              </a:rPr>
              <a:t>2, Molecular structure &amp; bonding</a:t>
            </a:r>
          </a:p>
          <a:p>
            <a:pPr eaLnBrk="1" hangingPunct="1">
              <a:defRPr/>
            </a:pPr>
            <a:r>
              <a:rPr lang="en-US" dirty="0" smtClean="0">
                <a:solidFill>
                  <a:schemeClr val="tx1">
                    <a:lumMod val="65000"/>
                  </a:schemeClr>
                </a:solidFill>
              </a:rPr>
              <a:t>3, Structures of simple solids</a:t>
            </a:r>
          </a:p>
          <a:p>
            <a:pPr eaLnBrk="1" hangingPunct="1">
              <a:defRPr/>
            </a:pPr>
            <a:r>
              <a:rPr lang="en-US" dirty="0" smtClean="0">
                <a:solidFill>
                  <a:schemeClr val="tx1">
                    <a:lumMod val="65000"/>
                  </a:schemeClr>
                </a:solidFill>
              </a:rPr>
              <a:t>6, Molecular symmetry</a:t>
            </a:r>
          </a:p>
          <a:p>
            <a:pPr eaLnBrk="1" hangingPunct="1">
              <a:defRPr/>
            </a:pPr>
            <a:r>
              <a:rPr lang="en-US" dirty="0">
                <a:solidFill>
                  <a:schemeClr val="tx1">
                    <a:lumMod val="65000"/>
                  </a:schemeClr>
                </a:solidFill>
              </a:rPr>
              <a:t>7</a:t>
            </a:r>
            <a:r>
              <a:rPr lang="en-US" dirty="0" smtClean="0">
                <a:solidFill>
                  <a:schemeClr val="tx1">
                    <a:lumMod val="65000"/>
                  </a:schemeClr>
                </a:solidFill>
              </a:rPr>
              <a:t>, Introduction to coordination compounds</a:t>
            </a:r>
          </a:p>
          <a:p>
            <a:pPr marL="682468" indent="-682468">
              <a:defRPr/>
            </a:pPr>
            <a:r>
              <a:rPr lang="en-US" dirty="0" smtClean="0">
                <a:solidFill>
                  <a:schemeClr val="tx1">
                    <a:lumMod val="65000"/>
                  </a:schemeClr>
                </a:solidFill>
              </a:rPr>
              <a:t>20, </a:t>
            </a:r>
            <a:r>
              <a:rPr lang="en-US" i="1" dirty="0" smtClean="0">
                <a:solidFill>
                  <a:schemeClr val="tx1">
                    <a:lumMod val="65000"/>
                  </a:schemeClr>
                </a:solidFill>
              </a:rPr>
              <a:t>d</a:t>
            </a:r>
            <a:r>
              <a:rPr lang="en-US" dirty="0" smtClean="0">
                <a:solidFill>
                  <a:schemeClr val="tx1">
                    <a:lumMod val="65000"/>
                  </a:schemeClr>
                </a:solidFill>
              </a:rPr>
              <a:t>-Metal complexes:  electronic structure and spectra</a:t>
            </a:r>
            <a:endParaRPr lang="en-US" dirty="0">
              <a:solidFill>
                <a:schemeClr val="tx1">
                  <a:lumMod val="65000"/>
                </a:schemeClr>
              </a:solidFill>
            </a:endParaRPr>
          </a:p>
        </p:txBody>
      </p:sp>
      <p:sp>
        <p:nvSpPr>
          <p:cNvPr id="7172" name="Text Placeholder 5"/>
          <p:cNvSpPr>
            <a:spLocks noGrp="1"/>
          </p:cNvSpPr>
          <p:nvPr>
            <p:ph type="body" sz="quarter" idx="13"/>
          </p:nvPr>
        </p:nvSpPr>
        <p:spPr>
          <a:xfrm>
            <a:off x="1" y="6457890"/>
            <a:ext cx="184702" cy="397172"/>
          </a:xfrm>
        </p:spPr>
        <p:txBody>
          <a:bodyPr/>
          <a:lstStyle/>
          <a:p>
            <a:pPr eaLnBrk="1" hangingPunct="1"/>
            <a:endParaRPr lang="en-US" dirty="0" smtClean="0"/>
          </a:p>
        </p:txBody>
      </p:sp>
      <p:pic>
        <p:nvPicPr>
          <p:cNvPr id="7" name="Chap 1, e distribution" descr="figure 1-14"/>
          <p:cNvPicPr>
            <a:picLocks noChangeAspect="1" noChangeArrowheads="1"/>
          </p:cNvPicPr>
          <p:nvPr/>
        </p:nvPicPr>
        <p:blipFill>
          <a:blip r:embed="rId3"/>
          <a:srcRect b="6877"/>
          <a:stretch>
            <a:fillRect/>
          </a:stretch>
        </p:blipFill>
        <p:spPr bwMode="auto">
          <a:xfrm>
            <a:off x="4252912" y="0"/>
            <a:ext cx="4891087" cy="6858000"/>
          </a:xfrm>
          <a:prstGeom prst="rect">
            <a:avLst/>
          </a:prstGeom>
          <a:noFill/>
          <a:ln w="9525">
            <a:noFill/>
            <a:miter lim="800000"/>
            <a:headEnd/>
            <a:tailEnd/>
          </a:ln>
        </p:spPr>
      </p:pic>
    </p:spTree>
    <p:extLst>
      <p:ext uri="{BB962C8B-B14F-4D97-AF65-F5344CB8AC3E}">
        <p14:creationId xmlns:p14="http://schemas.microsoft.com/office/powerpoint/2010/main" val="358021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Quiz answer, p. </a:t>
            </a:r>
            <a:r>
              <a:rPr lang="en-US" dirty="0" smtClean="0"/>
              <a:t>2</a:t>
            </a:r>
            <a:endParaRPr lang="en-US" dirty="0"/>
          </a:p>
        </p:txBody>
      </p:sp>
      <p:sp>
        <p:nvSpPr>
          <p:cNvPr id="14339" name="Content Placeholder 3"/>
          <p:cNvSpPr>
            <a:spLocks noGrp="1"/>
          </p:cNvSpPr>
          <p:nvPr>
            <p:ph idx="1"/>
          </p:nvPr>
        </p:nvSpPr>
        <p:spPr/>
        <p:txBody>
          <a:bodyPr/>
          <a:lstStyle/>
          <a:p>
            <a:pPr>
              <a:spcBef>
                <a:spcPts val="600"/>
              </a:spcBef>
            </a:pPr>
            <a:r>
              <a:rPr lang="en-US" dirty="0"/>
              <a:t>Difference in Mass:  </a:t>
            </a:r>
            <a:r>
              <a:rPr lang="en-US" dirty="0" smtClean="0"/>
              <a:t>0.13701 </a:t>
            </a:r>
            <a:r>
              <a:rPr lang="en-US" i="1" dirty="0" smtClean="0"/>
              <a:t>u</a:t>
            </a:r>
            <a:endParaRPr lang="en-US" dirty="0" smtClean="0"/>
          </a:p>
        </p:txBody>
      </p:sp>
      <p:graphicFrame>
        <p:nvGraphicFramePr>
          <p:cNvPr id="19" name="Table 18"/>
          <p:cNvGraphicFramePr>
            <a:graphicFrameLocks noGrp="1"/>
          </p:cNvGraphicFramePr>
          <p:nvPr>
            <p:extLst>
              <p:ext uri="{D42A27DB-BD31-4B8C-83A1-F6EECF244321}">
                <p14:modId xmlns:p14="http://schemas.microsoft.com/office/powerpoint/2010/main" val="4036854525"/>
              </p:ext>
            </p:extLst>
          </p:nvPr>
        </p:nvGraphicFramePr>
        <p:xfrm>
          <a:off x="3147060" y="5154930"/>
          <a:ext cx="5996940" cy="1674495"/>
        </p:xfrm>
        <a:graphic>
          <a:graphicData uri="http://schemas.openxmlformats.org/drawingml/2006/table">
            <a:tbl>
              <a:tblPr>
                <a:tableStyleId>{5C22544A-7EE6-4342-B048-85BDC9FD1C3A}</a:tableStyleId>
              </a:tblPr>
              <a:tblGrid>
                <a:gridCol w="2099310"/>
                <a:gridCol w="3897630"/>
              </a:tblGrid>
              <a:tr h="370840">
                <a:tc>
                  <a:txBody>
                    <a:bodyPr/>
                    <a:lstStyle/>
                    <a:p>
                      <a:pPr algn="r" fontAlgn="b"/>
                      <a:r>
                        <a:rPr lang="en-US" sz="3600" b="0" i="0" u="none" strike="noStrike" dirty="0" smtClean="0">
                          <a:solidFill>
                            <a:schemeClr val="tx1"/>
                          </a:solidFill>
                          <a:effectLst/>
                          <a:latin typeface="Linux Libertine" panose="02000503000000000000" pitchFamily="2" charset="0"/>
                        </a:rPr>
                        <a:t>u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a:solidFill>
                            <a:schemeClr val="tx1"/>
                          </a:solidFill>
                          <a:effectLst/>
                          <a:latin typeface="Linux Libertine" panose="02000503000000000000" pitchFamily="2" charset="0"/>
                        </a:rPr>
                        <a:t>kg</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1.66054 × 10</a:t>
                      </a:r>
                      <a:r>
                        <a:rPr lang="en-US" sz="3600" b="0" i="0" u="none" strike="noStrike" baseline="30000" dirty="0" smtClean="0">
                          <a:solidFill>
                            <a:schemeClr val="tx1"/>
                          </a:solidFill>
                          <a:effectLst/>
                          <a:latin typeface="Linux Libertine" panose="02000503000000000000" pitchFamily="2" charset="0"/>
                        </a:rPr>
                        <a:t>-27</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kg/u</a:t>
                      </a:r>
                      <a:endParaRPr lang="en-US" sz="3600" b="0" i="0" u="none" strike="noStrike" baseline="30000"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c</a:t>
                      </a: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2.99793 × 10</a:t>
                      </a:r>
                      <a:r>
                        <a:rPr lang="en-US" sz="3600" b="0" i="0" u="none" strike="noStrike" baseline="30000" dirty="0" smtClean="0">
                          <a:solidFill>
                            <a:schemeClr val="tx1"/>
                          </a:solidFill>
                          <a:effectLst/>
                          <a:latin typeface="Linux Libertine" panose="02000503000000000000" pitchFamily="2" charset="0"/>
                        </a:rPr>
                        <a:t>8</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m/s</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70840">
                <a:tc>
                  <a:txBody>
                    <a:bodyPr/>
                    <a:lstStyle/>
                    <a:p>
                      <a:pPr algn="r" fontAlgn="b"/>
                      <a:r>
                        <a:rPr lang="en-US" sz="3600" b="0" i="0" u="none" strike="noStrike" dirty="0">
                          <a:solidFill>
                            <a:schemeClr val="tx1"/>
                          </a:solidFill>
                          <a:effectLst/>
                          <a:latin typeface="Linux Libertine" panose="02000503000000000000" pitchFamily="2" charset="0"/>
                        </a:rPr>
                        <a:t>J </a:t>
                      </a:r>
                      <a:r>
                        <a:rPr lang="en-US" sz="3600" b="0" i="0" u="none" strike="noStrike" dirty="0" smtClean="0">
                          <a:solidFill>
                            <a:schemeClr val="tx1"/>
                          </a:solidFill>
                          <a:effectLst/>
                          <a:latin typeface="Linux Libertine" panose="02000503000000000000" pitchFamily="2" charset="0"/>
                          <a:sym typeface="Symbol"/>
                        </a:rPr>
                        <a:t></a:t>
                      </a:r>
                      <a:r>
                        <a:rPr lang="en-US" sz="3600" b="0" i="0" u="none" strike="noStrike" dirty="0" smtClean="0">
                          <a:solidFill>
                            <a:schemeClr val="tx1"/>
                          </a:solidFill>
                          <a:effectLst/>
                          <a:latin typeface="Linux Libertine" panose="02000503000000000000" pitchFamily="2" charset="0"/>
                        </a:rPr>
                        <a:t> </a:t>
                      </a:r>
                      <a:r>
                        <a:rPr lang="en-US" sz="3600" b="0" i="0" u="none" strike="noStrike" dirty="0" err="1">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182880" marT="0" marB="0" anchor="b">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l" fontAlgn="b"/>
                      <a:r>
                        <a:rPr lang="en-US" sz="3600" b="0" i="0" u="none" strike="noStrike" dirty="0" smtClean="0">
                          <a:solidFill>
                            <a:schemeClr val="tx1"/>
                          </a:solidFill>
                          <a:effectLst/>
                          <a:latin typeface="Linux Libertine" panose="02000503000000000000" pitchFamily="2" charset="0"/>
                        </a:rPr>
                        <a:t>1.60218 × 10</a:t>
                      </a:r>
                      <a:r>
                        <a:rPr lang="en-US" sz="3600" b="0" i="0" u="none" strike="noStrike" baseline="30000" dirty="0" smtClean="0">
                          <a:solidFill>
                            <a:schemeClr val="tx1"/>
                          </a:solidFill>
                          <a:effectLst/>
                          <a:latin typeface="Linux Libertine" panose="02000503000000000000" pitchFamily="2" charset="0"/>
                        </a:rPr>
                        <a:t>-19</a:t>
                      </a:r>
                      <a:r>
                        <a:rPr lang="en-US" sz="3600" b="0" i="0" u="none" strike="noStrike" baseline="0" dirty="0" smtClean="0">
                          <a:solidFill>
                            <a:schemeClr val="tx1"/>
                          </a:solidFill>
                          <a:effectLst/>
                          <a:latin typeface="Linux Libertine" panose="02000503000000000000" pitchFamily="2" charset="0"/>
                        </a:rPr>
                        <a:t> </a:t>
                      </a:r>
                      <a:r>
                        <a:rPr lang="en-US" sz="3600" b="0" i="0" u="none" strike="noStrike" dirty="0" smtClean="0">
                          <a:solidFill>
                            <a:schemeClr val="tx1"/>
                          </a:solidFill>
                          <a:effectLst/>
                          <a:latin typeface="Linux Libertine" panose="02000503000000000000" pitchFamily="2" charset="0"/>
                        </a:rPr>
                        <a:t>J/</a:t>
                      </a:r>
                      <a:r>
                        <a:rPr lang="en-US" sz="3600" b="0" i="0" u="none" strike="noStrike" dirty="0" err="1" smtClean="0">
                          <a:solidFill>
                            <a:schemeClr val="tx1"/>
                          </a:solidFill>
                          <a:effectLst/>
                          <a:latin typeface="Linux Libertine" panose="02000503000000000000" pitchFamily="2" charset="0"/>
                        </a:rPr>
                        <a:t>eV</a:t>
                      </a:r>
                      <a:endParaRPr lang="en-US" sz="3600" b="0" i="0" u="none" strike="noStrike" dirty="0">
                        <a:solidFill>
                          <a:schemeClr val="tx1"/>
                        </a:solidFill>
                        <a:effectLst/>
                        <a:latin typeface="Linux Libertine" panose="02000503000000000000" pitchFamily="2" charset="0"/>
                      </a:endParaRPr>
                    </a:p>
                  </a:txBody>
                  <a:tcPr marL="182880" marR="9525" marT="9525" marB="0" anchor="b">
                    <a:lnL w="28575"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r>
            </a:tbl>
          </a:graphicData>
        </a:graphic>
      </p:graphicFrame>
      <p:sp>
        <p:nvSpPr>
          <p:cNvPr id="21" name="TextBox 20"/>
          <p:cNvSpPr txBox="1"/>
          <p:nvPr/>
        </p:nvSpPr>
        <p:spPr>
          <a:xfrm>
            <a:off x="4654550" y="4572000"/>
            <a:ext cx="2291012" cy="646331"/>
          </a:xfrm>
          <a:prstGeom prst="rect">
            <a:avLst/>
          </a:prstGeom>
          <a:noFill/>
        </p:spPr>
        <p:txBody>
          <a:bodyPr wrap="none" rtlCol="0">
            <a:spAutoFit/>
          </a:bodyPr>
          <a:lstStyle/>
          <a:p>
            <a:r>
              <a:rPr lang="en-US" sz="3600" b="1" dirty="0" smtClean="0">
                <a:latin typeface="Linux Libertine" panose="02000503000000000000" pitchFamily="2" charset="0"/>
              </a:rPr>
              <a:t>Constants</a:t>
            </a:r>
          </a:p>
        </p:txBody>
      </p:sp>
      <p:sp>
        <p:nvSpPr>
          <p:cNvPr id="2" name="TextBox 1"/>
          <p:cNvSpPr txBox="1"/>
          <p:nvPr/>
        </p:nvSpPr>
        <p:spPr>
          <a:xfrm>
            <a:off x="76200" y="1143000"/>
            <a:ext cx="1649811" cy="646331"/>
          </a:xfrm>
          <a:prstGeom prst="rect">
            <a:avLst/>
          </a:prstGeom>
          <a:noFill/>
        </p:spPr>
        <p:txBody>
          <a:bodyPr wrap="none" rtlCol="0">
            <a:spAutoFit/>
          </a:bodyPr>
          <a:lstStyle/>
          <a:p>
            <a:r>
              <a:rPr lang="en-US" sz="3600" i="1" dirty="0"/>
              <a:t>E</a:t>
            </a:r>
            <a:r>
              <a:rPr lang="en-US" sz="3600" dirty="0"/>
              <a:t> = </a:t>
            </a:r>
            <a:r>
              <a:rPr lang="en-US" sz="3600" i="1" dirty="0" smtClean="0"/>
              <a:t>mc</a:t>
            </a:r>
            <a:r>
              <a:rPr lang="en-US" sz="3600" baseline="30000" dirty="0" smtClean="0"/>
              <a:t>2</a:t>
            </a:r>
            <a:endParaRPr lang="en-US" sz="3600" dirty="0" smtClean="0">
              <a:latin typeface="Linux Libertine" panose="02000503000000000000" pitchFamily="2" charset="0"/>
            </a:endParaRPr>
          </a:p>
        </p:txBody>
      </p:sp>
      <p:sp>
        <p:nvSpPr>
          <p:cNvPr id="23" name="TextBox 22"/>
          <p:cNvSpPr txBox="1"/>
          <p:nvPr/>
        </p:nvSpPr>
        <p:spPr>
          <a:xfrm>
            <a:off x="304800" y="2819400"/>
            <a:ext cx="351085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2.04477 × 10</a:t>
            </a:r>
            <a:r>
              <a:rPr lang="en-US" sz="3600" baseline="30000" dirty="0" smtClean="0">
                <a:latin typeface="Linux Libertine" panose="02000503000000000000" pitchFamily="2" charset="0"/>
              </a:rPr>
              <a:t>-11</a:t>
            </a:r>
            <a:r>
              <a:rPr lang="en-US" sz="3600" dirty="0" smtClean="0">
                <a:latin typeface="Linux Libertine" panose="02000503000000000000" pitchFamily="2" charset="0"/>
              </a:rPr>
              <a:t> J</a:t>
            </a:r>
            <a:endParaRPr lang="en-US" sz="3600" dirty="0">
              <a:latin typeface="Linux Libertine" panose="02000503000000000000" pitchFamily="2" charset="0"/>
            </a:endParaRPr>
          </a:p>
        </p:txBody>
      </p:sp>
      <p:sp>
        <p:nvSpPr>
          <p:cNvPr id="25" name="TextBox 24"/>
          <p:cNvSpPr txBox="1"/>
          <p:nvPr/>
        </p:nvSpPr>
        <p:spPr>
          <a:xfrm>
            <a:off x="0" y="1958593"/>
            <a:ext cx="2109831" cy="523200"/>
          </a:xfrm>
          <a:prstGeom prst="rect">
            <a:avLst/>
          </a:prstGeom>
          <a:noFill/>
        </p:spPr>
        <p:txBody>
          <a:bodyPr wrap="none" lIns="91419" tIns="45710" rIns="91419" bIns="45710">
            <a:spAutoFit/>
          </a:bodyPr>
          <a:lstStyle/>
          <a:p>
            <a:pPr>
              <a:defRPr/>
            </a:pPr>
            <a:r>
              <a:rPr lang="en-US" sz="2800" i="1" dirty="0" smtClean="0">
                <a:latin typeface="Linux Libertine" panose="02000503000000000000" pitchFamily="2" charset="0"/>
              </a:rPr>
              <a:t>E</a:t>
            </a:r>
            <a:r>
              <a:rPr lang="en-US" sz="2800" dirty="0" smtClean="0">
                <a:latin typeface="Linux Libertine" panose="02000503000000000000" pitchFamily="2" charset="0"/>
              </a:rPr>
              <a:t> = </a:t>
            </a:r>
            <a:r>
              <a:rPr lang="en-US" sz="2800" dirty="0" smtClean="0">
                <a:solidFill>
                  <a:prstClr val="white"/>
                </a:solidFill>
                <a:latin typeface="Linux Libertine" panose="02000503000000000000" pitchFamily="2" charset="0"/>
              </a:rPr>
              <a:t>0.13701 </a:t>
            </a:r>
            <a:r>
              <a:rPr lang="en-US" sz="2800" dirty="0">
                <a:solidFill>
                  <a:prstClr val="white"/>
                </a:solidFill>
                <a:latin typeface="Linux Libertine" panose="02000503000000000000" pitchFamily="2" charset="0"/>
              </a:rPr>
              <a:t>u</a:t>
            </a:r>
            <a:endParaRPr lang="en-US" sz="28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26" name="TextBox 25"/>
              <p:cNvSpPr txBox="1"/>
              <p:nvPr/>
            </p:nvSpPr>
            <p:spPr>
              <a:xfrm>
                <a:off x="2057400" y="1866250"/>
                <a:ext cx="3720634" cy="10691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a:rPr>
                                <m:t>1.66054</m:t>
                              </m:r>
                              <m:r>
                                <a:rPr lang="en-US" sz="2800" b="0" i="1" smtClean="0">
                                  <a:latin typeface="Cambria Math"/>
                                  <a:ea typeface="Cambria Math"/>
                                </a:rPr>
                                <m:t>×</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10</m:t>
                                  </m:r>
                                </m:e>
                                <m:sup>
                                  <m:r>
                                    <a:rPr lang="en-US" sz="2800" b="0" i="1" smtClean="0">
                                      <a:latin typeface="Cambria Math"/>
                                      <a:ea typeface="Cambria Math"/>
                                    </a:rPr>
                                    <m:t>−27</m:t>
                                  </m:r>
                                </m:sup>
                              </m:sSup>
                              <m:r>
                                <m:rPr>
                                  <m:nor/>
                                </m:rPr>
                                <a:rPr lang="en-US" sz="2800" b="0" i="0" smtClean="0">
                                  <a:latin typeface="Cambria Math"/>
                                  <a:ea typeface="Cambria Math"/>
                                </a:rPr>
                                <m:t> </m:t>
                              </m:r>
                              <m:r>
                                <m:rPr>
                                  <m:nor/>
                                </m:rPr>
                                <a:rPr lang="en-US" sz="2800" b="0" i="0" smtClean="0">
                                  <a:latin typeface="Cambria Math"/>
                                  <a:ea typeface="Cambria Math"/>
                                </a:rPr>
                                <m:t>kg</m:t>
                              </m:r>
                            </m:num>
                            <m:den>
                              <m:r>
                                <m:rPr>
                                  <m:sty m:val="p"/>
                                </m:rPr>
                                <a:rPr lang="en-US" sz="2800" b="0" i="0" smtClean="0">
                                  <a:latin typeface="Cambria Math"/>
                                  <a:ea typeface="Cambria Math"/>
                                </a:rPr>
                                <m:t>u</m:t>
                              </m:r>
                            </m:den>
                          </m:f>
                        </m:e>
                      </m:d>
                    </m:oMath>
                  </m:oMathPara>
                </a14:m>
                <a:endParaRPr lang="en-US" sz="2800" dirty="0" smtClean="0">
                  <a:latin typeface="Linux Libertine" panose="02000503000000000000" pitchFamily="2"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57400" y="1866250"/>
                <a:ext cx="3720634" cy="10691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486400" y="1774600"/>
                <a:ext cx="3477427" cy="11542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2.99793</m:t>
                                  </m:r>
                                  <m:r>
                                    <a:rPr lang="en-US" sz="2800" i="1">
                                      <a:latin typeface="Cambria Math"/>
                                      <a:ea typeface="Cambria Math"/>
                                    </a:rPr>
                                    <m:t>×</m:t>
                                  </m:r>
                                  <m:sSup>
                                    <m:sSupPr>
                                      <m:ctrlPr>
                                        <a:rPr lang="en-US" sz="2800" i="1">
                                          <a:latin typeface="Cambria Math" panose="02040503050406030204" pitchFamily="18" charset="0"/>
                                          <a:ea typeface="Cambria Math"/>
                                        </a:rPr>
                                      </m:ctrlPr>
                                    </m:sSupPr>
                                    <m:e>
                                      <m:r>
                                        <a:rPr lang="en-US" sz="2800" i="1">
                                          <a:latin typeface="Cambria Math"/>
                                          <a:ea typeface="Cambria Math"/>
                                        </a:rPr>
                                        <m:t>10</m:t>
                                      </m:r>
                                    </m:e>
                                    <m:sup>
                                      <m:r>
                                        <a:rPr lang="en-US" sz="2800" i="1">
                                          <a:latin typeface="Cambria Math"/>
                                          <a:ea typeface="Cambria Math"/>
                                        </a:rPr>
                                        <m:t>8</m:t>
                                      </m:r>
                                    </m:sup>
                                  </m:sSup>
                                  <m:r>
                                    <m:rPr>
                                      <m:nor/>
                                    </m:rPr>
                                    <a:rPr lang="en-US" sz="2800">
                                      <a:latin typeface="Cambria Math"/>
                                      <a:ea typeface="Cambria Math"/>
                                    </a:rPr>
                                    <m:t> </m:t>
                                  </m:r>
                                  <m:r>
                                    <m:rPr>
                                      <m:nor/>
                                    </m:rPr>
                                    <a:rPr lang="en-US" sz="2800">
                                      <a:latin typeface="Cambria Math"/>
                                      <a:ea typeface="Cambria Math"/>
                                    </a:rPr>
                                    <m:t>m</m:t>
                                  </m:r>
                                </m:num>
                                <m:den>
                                  <m:r>
                                    <m:rPr>
                                      <m:nor/>
                                    </m:rPr>
                                    <a:rPr lang="en-US" sz="2800">
                                      <a:latin typeface="Cambria Math"/>
                                    </a:rPr>
                                    <m:t>s</m:t>
                                  </m:r>
                                </m:den>
                              </m:f>
                            </m:e>
                          </m:d>
                        </m:e>
                        <m:sup>
                          <m:r>
                            <a:rPr lang="en-US" sz="2800" b="0" i="1" smtClean="0">
                              <a:latin typeface="Cambria Math"/>
                            </a:rPr>
                            <m:t>2</m:t>
                          </m:r>
                        </m:sup>
                      </m:sSup>
                    </m:oMath>
                  </m:oMathPara>
                </a14:m>
                <a:endParaRPr lang="en-US" sz="2800" dirty="0" smtClean="0">
                  <a:latin typeface="Linux Libertine" panose="02000503000000000000" pitchFamily="2"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486400" y="1774600"/>
                <a:ext cx="3477427" cy="1154227"/>
              </a:xfrm>
              <a:prstGeom prst="rect">
                <a:avLst/>
              </a:prstGeom>
              <a:blipFill rotWithShape="0">
                <a:blip r:embed="rId4"/>
                <a:stretch>
                  <a:fillRect/>
                </a:stretch>
              </a:blipFill>
            </p:spPr>
            <p:txBody>
              <a:bodyPr/>
              <a:lstStyle/>
              <a:p>
                <a:r>
                  <a:rPr lang="en-US">
                    <a:noFill/>
                  </a:rPr>
                  <a:t> </a:t>
                </a:r>
              </a:p>
            </p:txBody>
          </p:sp>
        </mc:Fallback>
      </mc:AlternateContent>
      <p:sp>
        <p:nvSpPr>
          <p:cNvPr id="42" name="TextBox 41"/>
          <p:cNvSpPr txBox="1"/>
          <p:nvPr/>
        </p:nvSpPr>
        <p:spPr>
          <a:xfrm>
            <a:off x="0" y="3495612"/>
            <a:ext cx="3259183" cy="553978"/>
          </a:xfrm>
          <a:prstGeom prst="rect">
            <a:avLst/>
          </a:prstGeom>
          <a:noFill/>
        </p:spPr>
        <p:txBody>
          <a:bodyPr wrap="none" lIns="91419" tIns="45710" rIns="91419" bIns="45710">
            <a:spAutoFit/>
          </a:bodyPr>
          <a:lstStyle/>
          <a:p>
            <a:pPr>
              <a:defRPr/>
            </a:pPr>
            <a:r>
              <a:rPr lang="en-US" sz="3000" i="1" dirty="0" smtClean="0">
                <a:latin typeface="Linux Libertine" panose="02000503000000000000" pitchFamily="2" charset="0"/>
              </a:rPr>
              <a:t>E</a:t>
            </a:r>
            <a:r>
              <a:rPr lang="en-US" sz="3000" dirty="0" smtClean="0">
                <a:latin typeface="Linux Libertine" panose="02000503000000000000" pitchFamily="2" charset="0"/>
              </a:rPr>
              <a:t> = 2.04477 × 10</a:t>
            </a:r>
            <a:r>
              <a:rPr lang="en-US" sz="3000" baseline="30000" dirty="0" smtClean="0">
                <a:latin typeface="Linux Libertine" panose="02000503000000000000" pitchFamily="2" charset="0"/>
              </a:rPr>
              <a:t>-11</a:t>
            </a:r>
            <a:r>
              <a:rPr lang="en-US" sz="3000" dirty="0" smtClean="0">
                <a:latin typeface="Linux Libertine" panose="02000503000000000000" pitchFamily="2" charset="0"/>
              </a:rPr>
              <a:t> J</a:t>
            </a:r>
            <a:endParaRPr lang="en-US" sz="30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43" name="TextBox 42"/>
              <p:cNvSpPr txBox="1"/>
              <p:nvPr/>
            </p:nvSpPr>
            <p:spPr>
              <a:xfrm>
                <a:off x="3048000" y="3429000"/>
                <a:ext cx="3691973"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ea typeface="Cambria Math"/>
                                </a:rPr>
                                <m:t>eV</m:t>
                              </m:r>
                            </m:num>
                            <m:den>
                              <m:r>
                                <a:rPr lang="en-US" sz="3000" i="1">
                                  <a:latin typeface="Cambria Math"/>
                                </a:rPr>
                                <m:t>1.6</m:t>
                              </m:r>
                              <m:r>
                                <a:rPr lang="en-US" sz="3000" b="0" i="1" smtClean="0">
                                  <a:latin typeface="Cambria Math"/>
                                </a:rPr>
                                <m:t>0218</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i="1">
                                      <a:latin typeface="Cambria Math"/>
                                      <a:ea typeface="Cambria Math"/>
                                    </a:rPr>
                                    <m:t>−</m:t>
                                  </m:r>
                                  <m:r>
                                    <a:rPr lang="en-US" sz="3000" b="0" i="1" smtClean="0">
                                      <a:latin typeface="Cambria Math"/>
                                      <a:ea typeface="Cambria Math"/>
                                    </a:rPr>
                                    <m:t>19</m:t>
                                  </m:r>
                                </m:sup>
                              </m:sSup>
                              <m:r>
                                <m:rPr>
                                  <m:nor/>
                                </m:rPr>
                                <a:rPr lang="en-US" sz="3000" b="0" i="0" smtClean="0">
                                  <a:latin typeface="Cambria Math"/>
                                  <a:ea typeface="Cambria Math"/>
                                </a:rPr>
                                <m:t> </m:t>
                              </m:r>
                              <m:r>
                                <m:rPr>
                                  <m:nor/>
                                </m:rPr>
                                <a:rPr lang="en-US" sz="3000" b="0" i="0" smtClean="0">
                                  <a:latin typeface="Cambria Math"/>
                                  <a:ea typeface="Cambria Math"/>
                                </a:rPr>
                                <m:t>J</m:t>
                              </m:r>
                            </m:den>
                          </m:f>
                        </m:e>
                      </m:d>
                    </m:oMath>
                  </m:oMathPara>
                </a14:m>
                <a:endParaRPr lang="en-US" sz="3000" dirty="0" smtClean="0">
                  <a:latin typeface="Linux Libertine" panose="02000503000000000000" pitchFamily="2"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048000" y="3429000"/>
                <a:ext cx="3691973" cy="112966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477000" y="3429000"/>
                <a:ext cx="2489721"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rPr>
                                <m:t>MeV</m:t>
                              </m:r>
                            </m:num>
                            <m:den>
                              <m:r>
                                <a:rPr lang="en-US" sz="3000" i="1">
                                  <a:latin typeface="Cambria Math"/>
                                </a:rPr>
                                <m:t>1</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b="0" i="1" smtClean="0">
                                      <a:latin typeface="Cambria Math"/>
                                      <a:ea typeface="Cambria Math"/>
                                    </a:rPr>
                                    <m:t>6</m:t>
                                  </m:r>
                                </m:sup>
                              </m:sSup>
                              <m:r>
                                <m:rPr>
                                  <m:nor/>
                                </m:rPr>
                                <a:rPr lang="en-US" sz="3000" b="0" i="0" smtClean="0">
                                  <a:latin typeface="Cambria Math"/>
                                  <a:ea typeface="Cambria Math"/>
                                </a:rPr>
                                <m:t> </m:t>
                              </m:r>
                              <m:r>
                                <m:rPr>
                                  <m:nor/>
                                </m:rPr>
                                <a:rPr lang="en-US" sz="3000" b="0" i="0" smtClean="0">
                                  <a:latin typeface="Cambria Math"/>
                                  <a:ea typeface="Cambria Math"/>
                                </a:rPr>
                                <m:t>eV</m:t>
                              </m:r>
                            </m:den>
                          </m:f>
                        </m:e>
                      </m:d>
                    </m:oMath>
                  </m:oMathPara>
                </a14:m>
                <a:endParaRPr lang="en-US" sz="3000" dirty="0" smtClean="0">
                  <a:latin typeface="Linux Libertine" panose="02000503000000000000" pitchFamily="2"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477000" y="3429000"/>
                <a:ext cx="2489721" cy="112966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285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23" grpId="0"/>
      <p:bldP spid="25" grpId="0"/>
      <p:bldP spid="26" grpId="0"/>
      <p:bldP spid="41" grpId="0"/>
      <p:bldP spid="42" grpId="0"/>
      <p:bldP spid="43" grpId="0"/>
      <p:bldP spid="44"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Quiz answer, p. 2</a:t>
            </a:r>
          </a:p>
        </p:txBody>
      </p:sp>
      <p:sp>
        <p:nvSpPr>
          <p:cNvPr id="14339" name="Content Placeholder 3"/>
          <p:cNvSpPr>
            <a:spLocks noGrp="1"/>
          </p:cNvSpPr>
          <p:nvPr>
            <p:ph idx="1"/>
          </p:nvPr>
        </p:nvSpPr>
        <p:spPr/>
        <p:txBody>
          <a:bodyPr/>
          <a:lstStyle/>
          <a:p>
            <a:pPr>
              <a:spcBef>
                <a:spcPts val="600"/>
              </a:spcBef>
            </a:pPr>
            <a:r>
              <a:rPr lang="en-US" dirty="0"/>
              <a:t>Difference in Mass:  0.13701 </a:t>
            </a:r>
            <a:r>
              <a:rPr lang="en-US" i="1" dirty="0"/>
              <a:t>u</a:t>
            </a:r>
            <a:endParaRPr lang="en-US" dirty="0"/>
          </a:p>
        </p:txBody>
      </p:sp>
      <p:sp>
        <p:nvSpPr>
          <p:cNvPr id="2" name="TextBox 1"/>
          <p:cNvSpPr txBox="1"/>
          <p:nvPr/>
        </p:nvSpPr>
        <p:spPr>
          <a:xfrm>
            <a:off x="76200" y="1143000"/>
            <a:ext cx="1649811" cy="646331"/>
          </a:xfrm>
          <a:prstGeom prst="rect">
            <a:avLst/>
          </a:prstGeom>
          <a:noFill/>
        </p:spPr>
        <p:txBody>
          <a:bodyPr wrap="none" rtlCol="0">
            <a:spAutoFit/>
          </a:bodyPr>
          <a:lstStyle/>
          <a:p>
            <a:r>
              <a:rPr lang="en-US" sz="3600" i="1" dirty="0"/>
              <a:t>E</a:t>
            </a:r>
            <a:r>
              <a:rPr lang="en-US" sz="3600" dirty="0"/>
              <a:t> = </a:t>
            </a:r>
            <a:r>
              <a:rPr lang="en-US" sz="3600" i="1" dirty="0" smtClean="0"/>
              <a:t>mc</a:t>
            </a:r>
            <a:r>
              <a:rPr lang="en-US" sz="3600" baseline="30000" dirty="0" smtClean="0"/>
              <a:t>2</a:t>
            </a:r>
            <a:endParaRPr lang="en-US" sz="3600" dirty="0" smtClean="0">
              <a:latin typeface="Linux Libertine" panose="02000503000000000000" pitchFamily="2" charset="0"/>
            </a:endParaRPr>
          </a:p>
        </p:txBody>
      </p:sp>
      <p:sp>
        <p:nvSpPr>
          <p:cNvPr id="23" name="TextBox 22"/>
          <p:cNvSpPr txBox="1"/>
          <p:nvPr/>
        </p:nvSpPr>
        <p:spPr>
          <a:xfrm>
            <a:off x="304800" y="2819400"/>
            <a:ext cx="351085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a:t>
            </a:r>
            <a:r>
              <a:rPr lang="en-US" sz="3600" dirty="0">
                <a:latin typeface="Linux Libertine" panose="02000503000000000000" pitchFamily="2" charset="0"/>
              </a:rPr>
              <a:t>2.04477 × 10</a:t>
            </a:r>
            <a:r>
              <a:rPr lang="en-US" sz="3600" baseline="30000" dirty="0">
                <a:latin typeface="Linux Libertine" panose="02000503000000000000" pitchFamily="2" charset="0"/>
              </a:rPr>
              <a:t>-11</a:t>
            </a:r>
            <a:r>
              <a:rPr lang="en-US" sz="3600" dirty="0">
                <a:latin typeface="Linux Libertine" panose="02000503000000000000" pitchFamily="2" charset="0"/>
              </a:rPr>
              <a:t> </a:t>
            </a:r>
            <a:r>
              <a:rPr lang="en-US" sz="3600" dirty="0" smtClean="0">
                <a:latin typeface="Linux Libertine" panose="02000503000000000000" pitchFamily="2" charset="0"/>
              </a:rPr>
              <a:t>J</a:t>
            </a:r>
            <a:endParaRPr lang="en-US" sz="3600" dirty="0">
              <a:latin typeface="Linux Libertine" panose="02000503000000000000" pitchFamily="2" charset="0"/>
            </a:endParaRPr>
          </a:p>
        </p:txBody>
      </p:sp>
      <p:sp>
        <p:nvSpPr>
          <p:cNvPr id="25" name="TextBox 24"/>
          <p:cNvSpPr txBox="1"/>
          <p:nvPr/>
        </p:nvSpPr>
        <p:spPr>
          <a:xfrm>
            <a:off x="0" y="1958593"/>
            <a:ext cx="2106625" cy="523200"/>
          </a:xfrm>
          <a:prstGeom prst="rect">
            <a:avLst/>
          </a:prstGeom>
          <a:noFill/>
        </p:spPr>
        <p:txBody>
          <a:bodyPr wrap="none" lIns="91419" tIns="45710" rIns="91419" bIns="45710">
            <a:spAutoFit/>
          </a:bodyPr>
          <a:lstStyle/>
          <a:p>
            <a:pPr>
              <a:defRPr/>
            </a:pPr>
            <a:r>
              <a:rPr lang="en-US" sz="2800" i="1" dirty="0" smtClean="0">
                <a:latin typeface="Linux Libertine" panose="02000503000000000000" pitchFamily="2" charset="0"/>
              </a:rPr>
              <a:t>E</a:t>
            </a:r>
            <a:r>
              <a:rPr lang="en-US" sz="2800" dirty="0" smtClean="0">
                <a:latin typeface="Linux Libertine" panose="02000503000000000000" pitchFamily="2" charset="0"/>
              </a:rPr>
              <a:t> = </a:t>
            </a:r>
            <a:r>
              <a:rPr lang="en-US" sz="2800" dirty="0">
                <a:solidFill>
                  <a:prstClr val="white"/>
                </a:solidFill>
                <a:latin typeface="Linux Libertine" panose="02000503000000000000" pitchFamily="2" charset="0"/>
              </a:rPr>
              <a:t>0.13701 u</a:t>
            </a:r>
            <a:endParaRPr lang="en-US" sz="28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26" name="TextBox 25"/>
              <p:cNvSpPr txBox="1"/>
              <p:nvPr/>
            </p:nvSpPr>
            <p:spPr>
              <a:xfrm>
                <a:off x="2057400" y="1866250"/>
                <a:ext cx="3720634" cy="10691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a:rPr>
                                <m:t>1.66054</m:t>
                              </m:r>
                              <m:r>
                                <a:rPr lang="en-US" sz="2800" b="0" i="1" smtClean="0">
                                  <a:latin typeface="Cambria Math"/>
                                  <a:ea typeface="Cambria Math"/>
                                </a:rPr>
                                <m:t>×</m:t>
                              </m:r>
                              <m:sSup>
                                <m:sSupPr>
                                  <m:ctrlPr>
                                    <a:rPr lang="en-US" sz="2800" b="0" i="1" smtClean="0">
                                      <a:latin typeface="Cambria Math" panose="02040503050406030204" pitchFamily="18" charset="0"/>
                                      <a:ea typeface="Cambria Math"/>
                                    </a:rPr>
                                  </m:ctrlPr>
                                </m:sSupPr>
                                <m:e>
                                  <m:r>
                                    <a:rPr lang="en-US" sz="2800" b="0" i="1" smtClean="0">
                                      <a:latin typeface="Cambria Math"/>
                                      <a:ea typeface="Cambria Math"/>
                                    </a:rPr>
                                    <m:t>10</m:t>
                                  </m:r>
                                </m:e>
                                <m:sup>
                                  <m:r>
                                    <a:rPr lang="en-US" sz="2800" b="0" i="1" smtClean="0">
                                      <a:latin typeface="Cambria Math"/>
                                      <a:ea typeface="Cambria Math"/>
                                    </a:rPr>
                                    <m:t>−27</m:t>
                                  </m:r>
                                </m:sup>
                              </m:sSup>
                              <m:r>
                                <m:rPr>
                                  <m:nor/>
                                </m:rPr>
                                <a:rPr lang="en-US" sz="2800" b="0" i="0" smtClean="0">
                                  <a:latin typeface="Cambria Math"/>
                                  <a:ea typeface="Cambria Math"/>
                                </a:rPr>
                                <m:t> </m:t>
                              </m:r>
                              <m:r>
                                <m:rPr>
                                  <m:nor/>
                                </m:rPr>
                                <a:rPr lang="en-US" sz="2800" b="0" i="0" smtClean="0">
                                  <a:latin typeface="Cambria Math"/>
                                  <a:ea typeface="Cambria Math"/>
                                </a:rPr>
                                <m:t>kg</m:t>
                              </m:r>
                            </m:num>
                            <m:den>
                              <m:r>
                                <m:rPr>
                                  <m:nor/>
                                </m:rPr>
                                <a:rPr lang="en-US" sz="2800" b="0" i="0" smtClean="0">
                                  <a:latin typeface="Cambria Math"/>
                                  <a:ea typeface="Cambria Math"/>
                                </a:rPr>
                                <m:t>u</m:t>
                              </m:r>
                            </m:den>
                          </m:f>
                        </m:e>
                      </m:d>
                    </m:oMath>
                  </m:oMathPara>
                </a14:m>
                <a:endParaRPr lang="en-US" sz="2800" dirty="0" smtClean="0">
                  <a:latin typeface="Linux Libertine" panose="02000503000000000000" pitchFamily="2"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57400" y="1866250"/>
                <a:ext cx="3720634" cy="10691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486400" y="1774600"/>
                <a:ext cx="3477427" cy="11542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2.99793</m:t>
                                  </m:r>
                                  <m:r>
                                    <a:rPr lang="en-US" sz="2800" i="1">
                                      <a:latin typeface="Cambria Math"/>
                                      <a:ea typeface="Cambria Math"/>
                                    </a:rPr>
                                    <m:t>×</m:t>
                                  </m:r>
                                  <m:sSup>
                                    <m:sSupPr>
                                      <m:ctrlPr>
                                        <a:rPr lang="en-US" sz="2800" i="1">
                                          <a:latin typeface="Cambria Math" panose="02040503050406030204" pitchFamily="18" charset="0"/>
                                          <a:ea typeface="Cambria Math"/>
                                        </a:rPr>
                                      </m:ctrlPr>
                                    </m:sSupPr>
                                    <m:e>
                                      <m:r>
                                        <a:rPr lang="en-US" sz="2800" i="1">
                                          <a:latin typeface="Cambria Math"/>
                                          <a:ea typeface="Cambria Math"/>
                                        </a:rPr>
                                        <m:t>10</m:t>
                                      </m:r>
                                    </m:e>
                                    <m:sup>
                                      <m:r>
                                        <a:rPr lang="en-US" sz="2800" i="1">
                                          <a:latin typeface="Cambria Math"/>
                                          <a:ea typeface="Cambria Math"/>
                                        </a:rPr>
                                        <m:t>8</m:t>
                                      </m:r>
                                    </m:sup>
                                  </m:sSup>
                                  <m:r>
                                    <m:rPr>
                                      <m:nor/>
                                    </m:rPr>
                                    <a:rPr lang="en-US" sz="2800">
                                      <a:latin typeface="Cambria Math"/>
                                      <a:ea typeface="Cambria Math"/>
                                    </a:rPr>
                                    <m:t> </m:t>
                                  </m:r>
                                  <m:r>
                                    <m:rPr>
                                      <m:nor/>
                                    </m:rPr>
                                    <a:rPr lang="en-US" sz="2800">
                                      <a:latin typeface="Cambria Math"/>
                                      <a:ea typeface="Cambria Math"/>
                                    </a:rPr>
                                    <m:t>m</m:t>
                                  </m:r>
                                </m:num>
                                <m:den>
                                  <m:r>
                                    <m:rPr>
                                      <m:nor/>
                                    </m:rPr>
                                    <a:rPr lang="en-US" sz="2800">
                                      <a:latin typeface="Cambria Math"/>
                                    </a:rPr>
                                    <m:t>s</m:t>
                                  </m:r>
                                </m:den>
                              </m:f>
                            </m:e>
                          </m:d>
                        </m:e>
                        <m:sup>
                          <m:r>
                            <a:rPr lang="en-US" sz="2800" b="0" i="1" smtClean="0">
                              <a:latin typeface="Cambria Math"/>
                            </a:rPr>
                            <m:t>2</m:t>
                          </m:r>
                        </m:sup>
                      </m:sSup>
                    </m:oMath>
                  </m:oMathPara>
                </a14:m>
                <a:endParaRPr lang="en-US" sz="2800" dirty="0" smtClean="0">
                  <a:latin typeface="Linux Libertine" panose="02000503000000000000" pitchFamily="2"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486400" y="1774600"/>
                <a:ext cx="3477427" cy="1154227"/>
              </a:xfrm>
              <a:prstGeom prst="rect">
                <a:avLst/>
              </a:prstGeom>
              <a:blipFill rotWithShape="0">
                <a:blip r:embed="rId4"/>
                <a:stretch>
                  <a:fillRect/>
                </a:stretch>
              </a:blipFill>
            </p:spPr>
            <p:txBody>
              <a:bodyPr/>
              <a:lstStyle/>
              <a:p>
                <a:r>
                  <a:rPr lang="en-US">
                    <a:noFill/>
                  </a:rPr>
                  <a:t> </a:t>
                </a:r>
              </a:p>
            </p:txBody>
          </p:sp>
        </mc:Fallback>
      </mc:AlternateContent>
      <p:sp>
        <p:nvSpPr>
          <p:cNvPr id="42" name="TextBox 41"/>
          <p:cNvSpPr txBox="1"/>
          <p:nvPr/>
        </p:nvSpPr>
        <p:spPr>
          <a:xfrm>
            <a:off x="0" y="3495612"/>
            <a:ext cx="3259183" cy="553978"/>
          </a:xfrm>
          <a:prstGeom prst="rect">
            <a:avLst/>
          </a:prstGeom>
          <a:noFill/>
        </p:spPr>
        <p:txBody>
          <a:bodyPr wrap="none" lIns="91419" tIns="45710" rIns="91419" bIns="45710">
            <a:spAutoFit/>
          </a:bodyPr>
          <a:lstStyle/>
          <a:p>
            <a:pPr>
              <a:defRPr/>
            </a:pPr>
            <a:r>
              <a:rPr lang="en-US" sz="3000" i="1" dirty="0" smtClean="0">
                <a:latin typeface="Linux Libertine" panose="02000503000000000000" pitchFamily="2" charset="0"/>
              </a:rPr>
              <a:t>E</a:t>
            </a:r>
            <a:r>
              <a:rPr lang="en-US" sz="3000" dirty="0" smtClean="0">
                <a:latin typeface="Linux Libertine" panose="02000503000000000000" pitchFamily="2" charset="0"/>
              </a:rPr>
              <a:t> = 2.04477 × 10</a:t>
            </a:r>
            <a:r>
              <a:rPr lang="en-US" sz="3000" baseline="30000" dirty="0" smtClean="0">
                <a:latin typeface="Linux Libertine" panose="02000503000000000000" pitchFamily="2" charset="0"/>
              </a:rPr>
              <a:t>-11</a:t>
            </a:r>
            <a:r>
              <a:rPr lang="en-US" sz="3000" dirty="0" smtClean="0">
                <a:latin typeface="Linux Libertine" panose="02000503000000000000" pitchFamily="2" charset="0"/>
              </a:rPr>
              <a:t> J</a:t>
            </a:r>
            <a:endParaRPr lang="en-US" sz="3000" dirty="0">
              <a:latin typeface="Linux Libertine" panose="02000503000000000000" pitchFamily="2" charset="0"/>
            </a:endParaRPr>
          </a:p>
        </p:txBody>
      </p:sp>
      <mc:AlternateContent xmlns:mc="http://schemas.openxmlformats.org/markup-compatibility/2006" xmlns:a14="http://schemas.microsoft.com/office/drawing/2010/main">
        <mc:Choice Requires="a14">
          <p:sp>
            <p:nvSpPr>
              <p:cNvPr id="43" name="TextBox 42"/>
              <p:cNvSpPr txBox="1"/>
              <p:nvPr/>
            </p:nvSpPr>
            <p:spPr>
              <a:xfrm>
                <a:off x="3048000" y="3429000"/>
                <a:ext cx="3691973"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ea typeface="Cambria Math"/>
                                </a:rPr>
                                <m:t>eV</m:t>
                              </m:r>
                            </m:num>
                            <m:den>
                              <m:r>
                                <a:rPr lang="en-US" sz="3000" i="1">
                                  <a:latin typeface="Cambria Math"/>
                                </a:rPr>
                                <m:t>1.6</m:t>
                              </m:r>
                              <m:r>
                                <a:rPr lang="en-US" sz="3000" b="0" i="1" smtClean="0">
                                  <a:latin typeface="Cambria Math"/>
                                </a:rPr>
                                <m:t>0218</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i="1">
                                      <a:latin typeface="Cambria Math"/>
                                      <a:ea typeface="Cambria Math"/>
                                    </a:rPr>
                                    <m:t>−</m:t>
                                  </m:r>
                                  <m:r>
                                    <a:rPr lang="en-US" sz="3000" b="0" i="1" smtClean="0">
                                      <a:latin typeface="Cambria Math"/>
                                      <a:ea typeface="Cambria Math"/>
                                    </a:rPr>
                                    <m:t>19</m:t>
                                  </m:r>
                                </m:sup>
                              </m:sSup>
                              <m:r>
                                <m:rPr>
                                  <m:nor/>
                                </m:rPr>
                                <a:rPr lang="en-US" sz="3000" b="0" i="0" smtClean="0">
                                  <a:latin typeface="Cambria Math"/>
                                  <a:ea typeface="Cambria Math"/>
                                </a:rPr>
                                <m:t> </m:t>
                              </m:r>
                              <m:r>
                                <m:rPr>
                                  <m:nor/>
                                </m:rPr>
                                <a:rPr lang="en-US" sz="3000" b="0" i="0" smtClean="0">
                                  <a:latin typeface="Cambria Math"/>
                                  <a:ea typeface="Cambria Math"/>
                                </a:rPr>
                                <m:t>J</m:t>
                              </m:r>
                            </m:den>
                          </m:f>
                        </m:e>
                      </m:d>
                    </m:oMath>
                  </m:oMathPara>
                </a14:m>
                <a:endParaRPr lang="en-US" sz="3000" dirty="0" smtClean="0">
                  <a:latin typeface="Linux Libertine" panose="02000503000000000000" pitchFamily="2"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3048000" y="3429000"/>
                <a:ext cx="3691973" cy="112966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477000" y="3429000"/>
                <a:ext cx="2489721"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3000" i="1" smtClean="0">
                              <a:latin typeface="Cambria Math" panose="02040503050406030204" pitchFamily="18" charset="0"/>
                            </a:rPr>
                          </m:ctrlPr>
                        </m:dPr>
                        <m:e>
                          <m:f>
                            <m:fPr>
                              <m:ctrlPr>
                                <a:rPr lang="en-US" sz="3000" i="1" smtClean="0">
                                  <a:latin typeface="Cambria Math" panose="02040503050406030204" pitchFamily="18" charset="0"/>
                                </a:rPr>
                              </m:ctrlPr>
                            </m:fPr>
                            <m:num>
                              <m:r>
                                <a:rPr lang="en-US" sz="3000" b="0" i="1" smtClean="0">
                                  <a:latin typeface="Cambria Math"/>
                                </a:rPr>
                                <m:t>1</m:t>
                              </m:r>
                              <m:r>
                                <m:rPr>
                                  <m:nor/>
                                </m:rPr>
                                <a:rPr lang="en-US" sz="3000" b="0" i="0" smtClean="0">
                                  <a:latin typeface="Cambria Math"/>
                                </a:rPr>
                                <m:t> </m:t>
                              </m:r>
                              <m:r>
                                <m:rPr>
                                  <m:nor/>
                                </m:rPr>
                                <a:rPr lang="en-US" sz="3000" b="0" i="0" smtClean="0">
                                  <a:latin typeface="Cambria Math"/>
                                </a:rPr>
                                <m:t>MeV</m:t>
                              </m:r>
                            </m:num>
                            <m:den>
                              <m:r>
                                <a:rPr lang="en-US" sz="3000" i="1">
                                  <a:latin typeface="Cambria Math"/>
                                </a:rPr>
                                <m:t>1</m:t>
                              </m:r>
                              <m:r>
                                <a:rPr lang="en-US" sz="3000" i="1">
                                  <a:latin typeface="Cambria Math"/>
                                  <a:ea typeface="Cambria Math"/>
                                </a:rPr>
                                <m:t>×</m:t>
                              </m:r>
                              <m:sSup>
                                <m:sSupPr>
                                  <m:ctrlPr>
                                    <a:rPr lang="en-US" sz="3000" i="1">
                                      <a:latin typeface="Cambria Math" panose="02040503050406030204" pitchFamily="18" charset="0"/>
                                      <a:ea typeface="Cambria Math"/>
                                    </a:rPr>
                                  </m:ctrlPr>
                                </m:sSupPr>
                                <m:e>
                                  <m:r>
                                    <a:rPr lang="en-US" sz="3000" i="1">
                                      <a:latin typeface="Cambria Math"/>
                                      <a:ea typeface="Cambria Math"/>
                                    </a:rPr>
                                    <m:t>10</m:t>
                                  </m:r>
                                </m:e>
                                <m:sup>
                                  <m:r>
                                    <a:rPr lang="en-US" sz="3000" b="0" i="1" smtClean="0">
                                      <a:latin typeface="Cambria Math"/>
                                      <a:ea typeface="Cambria Math"/>
                                    </a:rPr>
                                    <m:t>6</m:t>
                                  </m:r>
                                </m:sup>
                              </m:sSup>
                              <m:r>
                                <m:rPr>
                                  <m:nor/>
                                </m:rPr>
                                <a:rPr lang="en-US" sz="3000" b="0" i="0" smtClean="0">
                                  <a:latin typeface="Cambria Math"/>
                                  <a:ea typeface="Cambria Math"/>
                                </a:rPr>
                                <m:t> </m:t>
                              </m:r>
                              <m:r>
                                <m:rPr>
                                  <m:nor/>
                                </m:rPr>
                                <a:rPr lang="en-US" sz="3000" b="0" i="0" smtClean="0">
                                  <a:latin typeface="Cambria Math"/>
                                  <a:ea typeface="Cambria Math"/>
                                </a:rPr>
                                <m:t>eV</m:t>
                              </m:r>
                            </m:den>
                          </m:f>
                        </m:e>
                      </m:d>
                    </m:oMath>
                  </m:oMathPara>
                </a14:m>
                <a:endParaRPr lang="en-US" sz="3000" dirty="0" smtClean="0">
                  <a:latin typeface="Linux Libertine" panose="02000503000000000000" pitchFamily="2"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477000" y="3429000"/>
                <a:ext cx="2489721" cy="1129668"/>
              </a:xfrm>
              <a:prstGeom prst="rect">
                <a:avLst/>
              </a:prstGeom>
              <a:blipFill rotWithShape="0">
                <a:blip r:embed="rId6"/>
                <a:stretch>
                  <a:fillRect/>
                </a:stretch>
              </a:blipFill>
            </p:spPr>
            <p:txBody>
              <a:bodyPr/>
              <a:lstStyle/>
              <a:p>
                <a:r>
                  <a:rPr lang="en-US">
                    <a:noFill/>
                  </a:rPr>
                  <a:t> </a:t>
                </a:r>
              </a:p>
            </p:txBody>
          </p:sp>
        </mc:Fallback>
      </mc:AlternateContent>
      <p:sp>
        <p:nvSpPr>
          <p:cNvPr id="45" name="TextBox 44"/>
          <p:cNvSpPr txBox="1"/>
          <p:nvPr/>
        </p:nvSpPr>
        <p:spPr>
          <a:xfrm>
            <a:off x="304800" y="4459089"/>
            <a:ext cx="2714868"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127.62 MeV</a:t>
            </a:r>
            <a:endParaRPr lang="en-US" sz="3600" dirty="0">
              <a:latin typeface="Linux Libertine" panose="02000503000000000000" pitchFamily="2" charset="0"/>
            </a:endParaRPr>
          </a:p>
        </p:txBody>
      </p:sp>
      <p:sp>
        <p:nvSpPr>
          <p:cNvPr id="46" name="TextBox 45"/>
          <p:cNvSpPr txBox="1"/>
          <p:nvPr/>
        </p:nvSpPr>
        <p:spPr>
          <a:xfrm>
            <a:off x="0" y="5105400"/>
            <a:ext cx="8092942"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Binding energy per nucleon = 127.62 MeV</a:t>
            </a:r>
            <a:endParaRPr lang="en-US" sz="3600" dirty="0">
              <a:latin typeface="Linux Libertine" panose="02000503000000000000" pitchFamily="2" charset="0"/>
            </a:endParaRPr>
          </a:p>
        </p:txBody>
      </p:sp>
      <p:cxnSp>
        <p:nvCxnSpPr>
          <p:cNvPr id="5" name="Straight Connector 4"/>
          <p:cNvCxnSpPr/>
          <p:nvPr/>
        </p:nvCxnSpPr>
        <p:spPr>
          <a:xfrm>
            <a:off x="5778034" y="5715000"/>
            <a:ext cx="2603966" cy="0"/>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05600" y="5602089"/>
            <a:ext cx="72964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 16</a:t>
            </a:r>
            <a:endParaRPr lang="en-US" sz="3600" dirty="0">
              <a:latin typeface="Linux Libertine" panose="02000503000000000000" pitchFamily="2" charset="0"/>
            </a:endParaRPr>
          </a:p>
        </p:txBody>
      </p:sp>
      <p:sp>
        <p:nvSpPr>
          <p:cNvPr id="20" name="TextBox 19"/>
          <p:cNvSpPr txBox="1"/>
          <p:nvPr/>
        </p:nvSpPr>
        <p:spPr>
          <a:xfrm>
            <a:off x="0" y="6211689"/>
            <a:ext cx="8307745" cy="646311"/>
          </a:xfrm>
          <a:prstGeom prst="rect">
            <a:avLst/>
          </a:prstGeom>
          <a:noFill/>
        </p:spPr>
        <p:txBody>
          <a:bodyPr wrap="none" lIns="91419" tIns="45710" rIns="91419" bIns="45710">
            <a:spAutoFit/>
          </a:bodyPr>
          <a:lstStyle/>
          <a:p>
            <a:pPr>
              <a:defRPr/>
            </a:pPr>
            <a:r>
              <a:rPr lang="en-US" sz="3600" dirty="0" smtClean="0">
                <a:latin typeface="Linux Libertine" panose="02000503000000000000" pitchFamily="2" charset="0"/>
              </a:rPr>
              <a:t>Binding energy per nucleon = 7.9765 MeV</a:t>
            </a:r>
            <a:endParaRPr lang="en-US" sz="3600" dirty="0">
              <a:latin typeface="Linux Libertine" panose="02000503000000000000" pitchFamily="2" charset="0"/>
            </a:endParaRPr>
          </a:p>
        </p:txBody>
      </p:sp>
    </p:spTree>
    <p:extLst>
      <p:ext uri="{BB962C8B-B14F-4D97-AF65-F5344CB8AC3E}">
        <p14:creationId xmlns:p14="http://schemas.microsoft.com/office/powerpoint/2010/main" val="272852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8"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Box 1.1 Objectives</a:t>
            </a:r>
            <a:endParaRPr lang="en-US" dirty="0"/>
          </a:p>
        </p:txBody>
      </p:sp>
      <p:sp>
        <p:nvSpPr>
          <p:cNvPr id="31747" name="Content Placeholder 3"/>
          <p:cNvSpPr>
            <a:spLocks noGrp="1"/>
          </p:cNvSpPr>
          <p:nvPr>
            <p:ph idx="1"/>
          </p:nvPr>
        </p:nvSpPr>
        <p:spPr>
          <a:xfrm>
            <a:off x="0" y="533400"/>
            <a:ext cx="9144000" cy="1200325"/>
          </a:xfrm>
        </p:spPr>
        <p:txBody>
          <a:bodyPr/>
          <a:lstStyle/>
          <a:p>
            <a:pPr marL="682468" indent="-682468">
              <a:spcBef>
                <a:spcPts val="600"/>
              </a:spcBef>
            </a:pPr>
            <a:r>
              <a:rPr lang="en-US" dirty="0" smtClean="0"/>
              <a:t>Predict </a:t>
            </a:r>
            <a:r>
              <a:rPr lang="en-US" dirty="0"/>
              <a:t>whether a nuclide will undergo fusion or fission</a:t>
            </a:r>
            <a:r>
              <a:rPr lang="en-US" dirty="0" smtClean="0"/>
              <a:t>.</a:t>
            </a:r>
          </a:p>
        </p:txBody>
      </p:sp>
      <p:sp>
        <p:nvSpPr>
          <p:cNvPr id="4" name="Text Placeholder 3"/>
          <p:cNvSpPr>
            <a:spLocks noGrp="1"/>
          </p:cNvSpPr>
          <p:nvPr>
            <p:ph type="body" sz="quarter" idx="13"/>
          </p:nvPr>
        </p:nvSpPr>
        <p:spPr>
          <a:xfrm>
            <a:off x="0" y="6457890"/>
            <a:ext cx="184702" cy="397172"/>
          </a:xfrm>
        </p:spPr>
        <p:txBody>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152400" y="1981200"/>
                <a:ext cx="8313238" cy="2345001"/>
              </a:xfrm>
              <a:prstGeom prst="rect">
                <a:avLst/>
              </a:prstGeom>
              <a:noFill/>
            </p:spPr>
            <p:txBody>
              <a:bodyPr wrap="none" rtlCol="0">
                <a:spAutoFit/>
              </a:bodyPr>
              <a:lstStyle/>
              <a:p>
                <a:r>
                  <a:rPr lang="en-US" sz="3600" dirty="0" smtClean="0">
                    <a:latin typeface="Linux Libertine" panose="02000503000000000000" pitchFamily="2" charset="0"/>
                  </a:rPr>
                  <a:t>Fusion:  nuclei merge</a:t>
                </a:r>
              </a:p>
              <a:p>
                <a:r>
                  <a:rPr lang="en-US" sz="3600" dirty="0">
                    <a:latin typeface="Linux Libertine" panose="02000503000000000000" pitchFamily="2" charset="0"/>
                  </a:rPr>
                  <a:t>	</a:t>
                </a:r>
                <a14:m>
                  <m:oMath xmlns:m="http://schemas.openxmlformats.org/officeDocument/2006/math">
                    <m:r>
                      <a:rPr lang="en-US" sz="3600" b="0" i="0" smtClean="0">
                        <a:latin typeface="Cambria Math"/>
                      </a:rPr>
                      <m:t>2</m:t>
                    </m:r>
                    <m:sPre>
                      <m:sPrePr>
                        <m:ctrlPr>
                          <a:rPr lang="en-US" sz="3600" b="0" i="1" smtClean="0">
                            <a:latin typeface="Cambria Math" panose="02040503050406030204" pitchFamily="18" charset="0"/>
                          </a:rPr>
                        </m:ctrlPr>
                      </m:sPrePr>
                      <m:sub>
                        <m:r>
                          <a:rPr lang="en-US" sz="3600" b="0" i="1" smtClean="0">
                            <a:latin typeface="Cambria Math"/>
                          </a:rPr>
                          <m:t>10</m:t>
                        </m:r>
                      </m:sub>
                      <m:sup>
                        <m:r>
                          <a:rPr lang="en-US" sz="3600" b="0" i="1" smtClean="0">
                            <a:latin typeface="Cambria Math"/>
                          </a:rPr>
                          <m:t>20</m:t>
                        </m:r>
                      </m:sup>
                      <m:e>
                        <m:r>
                          <m:rPr>
                            <m:nor/>
                          </m:rPr>
                          <a:rPr lang="en-US" sz="3600" b="0" i="0" smtClean="0">
                            <a:latin typeface="Cambria Math"/>
                          </a:rPr>
                          <m:t>Ne</m:t>
                        </m:r>
                      </m:e>
                    </m:sPre>
                    <m:r>
                      <a:rPr lang="en-US" sz="3600" b="0" i="1" smtClean="0">
                        <a:latin typeface="Cambria Math"/>
                      </a:rPr>
                      <m:t>→</m:t>
                    </m:r>
                    <m:sPre>
                      <m:sPrePr>
                        <m:ctrlPr>
                          <a:rPr lang="en-US" sz="3600" b="0" i="1" smtClean="0">
                            <a:latin typeface="Cambria Math" panose="02040503050406030204" pitchFamily="18" charset="0"/>
                          </a:rPr>
                        </m:ctrlPr>
                      </m:sPrePr>
                      <m:sub>
                        <m:r>
                          <a:rPr lang="en-US" sz="3600" b="0" i="1" smtClean="0">
                            <a:latin typeface="Cambria Math"/>
                          </a:rPr>
                          <m:t>20</m:t>
                        </m:r>
                      </m:sub>
                      <m:sup>
                        <m:r>
                          <a:rPr lang="en-US" sz="3600" b="0" i="1" smtClean="0">
                            <a:latin typeface="Cambria Math"/>
                          </a:rPr>
                          <m:t>40</m:t>
                        </m:r>
                      </m:sup>
                      <m:e>
                        <m:r>
                          <m:rPr>
                            <m:nor/>
                          </m:rPr>
                          <a:rPr lang="en-US" sz="3600" b="0" i="0" smtClean="0">
                            <a:latin typeface="Cambria Math"/>
                          </a:rPr>
                          <m:t>Ca</m:t>
                        </m:r>
                      </m:e>
                    </m:sPre>
                    <m:r>
                      <a:rPr lang="en-US" sz="3600" b="0" i="1" smtClean="0">
                        <a:latin typeface="Cambria Math"/>
                      </a:rPr>
                      <m:t>+</m:t>
                    </m:r>
                    <m:r>
                      <m:rPr>
                        <m:nor/>
                      </m:rPr>
                      <a:rPr lang="en-US" sz="3600" b="0" i="0" smtClean="0">
                        <a:latin typeface="Cambria Math"/>
                      </a:rPr>
                      <m:t>energy</m:t>
                    </m:r>
                  </m:oMath>
                </a14:m>
                <a:endParaRPr lang="en-US" sz="3600" b="0" dirty="0" smtClean="0">
                  <a:latin typeface="Linux Libertine" panose="02000503000000000000" pitchFamily="2" charset="0"/>
                </a:endParaRPr>
              </a:p>
              <a:p>
                <a:r>
                  <a:rPr lang="en-US" sz="3600" dirty="0" smtClean="0">
                    <a:latin typeface="Linux Libertine" panose="02000503000000000000" pitchFamily="2" charset="0"/>
                  </a:rPr>
                  <a:t>Fission:  nuclei split</a:t>
                </a:r>
              </a:p>
              <a:p>
                <a:r>
                  <a:rPr lang="en-US" sz="3600" dirty="0">
                    <a:latin typeface="Linux Libertine" panose="02000503000000000000" pitchFamily="2" charset="0"/>
                  </a:rPr>
                  <a:t>	</a:t>
                </a:r>
                <a14:m>
                  <m:oMath xmlns:m="http://schemas.openxmlformats.org/officeDocument/2006/math">
                    <m:sPre>
                      <m:sPrePr>
                        <m:ctrlPr>
                          <a:rPr lang="en-US" sz="3600" i="1">
                            <a:latin typeface="Cambria Math" panose="02040503050406030204" pitchFamily="18" charset="0"/>
                          </a:rPr>
                        </m:ctrlPr>
                      </m:sPrePr>
                      <m:sub>
                        <m:r>
                          <a:rPr lang="en-US" sz="3600" b="0" i="1" smtClean="0">
                            <a:latin typeface="Cambria Math"/>
                          </a:rPr>
                          <m:t>92</m:t>
                        </m:r>
                      </m:sub>
                      <m:sup>
                        <m:r>
                          <a:rPr lang="en-US" sz="3600" i="1">
                            <a:latin typeface="Cambria Math"/>
                          </a:rPr>
                          <m:t>2</m:t>
                        </m:r>
                        <m:r>
                          <a:rPr lang="en-US" sz="3600" b="0" i="1" smtClean="0">
                            <a:latin typeface="Cambria Math"/>
                          </a:rPr>
                          <m:t>36</m:t>
                        </m:r>
                      </m:sup>
                      <m:e>
                        <m:r>
                          <m:rPr>
                            <m:nor/>
                          </m:rPr>
                          <a:rPr lang="en-US" sz="3600" b="0" i="0" smtClean="0">
                            <a:latin typeface="Cambria Math"/>
                          </a:rPr>
                          <m:t>U</m:t>
                        </m:r>
                      </m:e>
                    </m:sPre>
                    <m:r>
                      <a:rPr lang="en-US" sz="3600" i="1">
                        <a:latin typeface="Cambria Math"/>
                      </a:rPr>
                      <m:t>→</m:t>
                    </m:r>
                    <m:sPre>
                      <m:sPrePr>
                        <m:ctrlPr>
                          <a:rPr lang="en-US" sz="3600" i="1">
                            <a:latin typeface="Cambria Math" panose="02040503050406030204" pitchFamily="18" charset="0"/>
                          </a:rPr>
                        </m:ctrlPr>
                      </m:sPrePr>
                      <m:sub>
                        <m:r>
                          <a:rPr lang="en-US" sz="3600" b="0" i="1" smtClean="0">
                            <a:latin typeface="Cambria Math"/>
                          </a:rPr>
                          <m:t>54</m:t>
                        </m:r>
                      </m:sub>
                      <m:sup>
                        <m:r>
                          <a:rPr lang="en-US" sz="3600" b="0" i="1" smtClean="0">
                            <a:latin typeface="Cambria Math"/>
                          </a:rPr>
                          <m:t>1</m:t>
                        </m:r>
                        <m:r>
                          <a:rPr lang="en-US" sz="3600" i="1">
                            <a:latin typeface="Cambria Math"/>
                          </a:rPr>
                          <m:t>40</m:t>
                        </m:r>
                      </m:sup>
                      <m:e>
                        <m:r>
                          <m:rPr>
                            <m:nor/>
                          </m:rPr>
                          <a:rPr lang="en-US" sz="3600" b="0" i="0" smtClean="0">
                            <a:latin typeface="Cambria Math"/>
                          </a:rPr>
                          <m:t>Xe</m:t>
                        </m:r>
                      </m:e>
                    </m:sPre>
                    <m:r>
                      <a:rPr lang="en-US" sz="3600" i="1">
                        <a:latin typeface="Cambria Math"/>
                      </a:rPr>
                      <m:t>+</m:t>
                    </m:r>
                    <m:sPre>
                      <m:sPrePr>
                        <m:ctrlPr>
                          <a:rPr lang="en-US" sz="3600" i="1">
                            <a:latin typeface="Cambria Math" panose="02040503050406030204" pitchFamily="18" charset="0"/>
                          </a:rPr>
                        </m:ctrlPr>
                      </m:sPrePr>
                      <m:sub>
                        <m:r>
                          <a:rPr lang="en-US" sz="3600" b="0" i="1" smtClean="0">
                            <a:latin typeface="Cambria Math"/>
                          </a:rPr>
                          <m:t>38</m:t>
                        </m:r>
                      </m:sub>
                      <m:sup>
                        <m:r>
                          <a:rPr lang="en-US" sz="3600" b="0" i="1" smtClean="0">
                            <a:latin typeface="Cambria Math"/>
                          </a:rPr>
                          <m:t>93</m:t>
                        </m:r>
                      </m:sup>
                      <m:e>
                        <m:r>
                          <m:rPr>
                            <m:nor/>
                          </m:rPr>
                          <a:rPr lang="en-US" sz="3600" b="0" i="0" smtClean="0">
                            <a:latin typeface="Cambria Math"/>
                          </a:rPr>
                          <m:t>Sr</m:t>
                        </m:r>
                      </m:e>
                    </m:sPre>
                    <m:r>
                      <a:rPr lang="en-US" sz="3600" b="0" i="1" smtClean="0">
                        <a:latin typeface="Cambria Math"/>
                      </a:rPr>
                      <m:t>+3</m:t>
                    </m:r>
                    <m:sPre>
                      <m:sPrePr>
                        <m:ctrlPr>
                          <a:rPr lang="en-US" sz="3600" i="1">
                            <a:latin typeface="Cambria Math" panose="02040503050406030204" pitchFamily="18" charset="0"/>
                          </a:rPr>
                        </m:ctrlPr>
                      </m:sPrePr>
                      <m:sub>
                        <m:r>
                          <a:rPr lang="en-US" sz="3600" b="0" i="1" smtClean="0">
                            <a:latin typeface="Cambria Math"/>
                          </a:rPr>
                          <m:t>0</m:t>
                        </m:r>
                      </m:sub>
                      <m:sup>
                        <m:r>
                          <a:rPr lang="en-US" sz="3600" i="1">
                            <a:latin typeface="Cambria Math"/>
                          </a:rPr>
                          <m:t>1</m:t>
                        </m:r>
                      </m:sup>
                      <m:e>
                        <m:r>
                          <m:rPr>
                            <m:nor/>
                          </m:rPr>
                          <a:rPr lang="en-US" sz="3600" b="0" i="0" smtClean="0">
                            <a:latin typeface="Cambria Math"/>
                          </a:rPr>
                          <m:t>n</m:t>
                        </m:r>
                      </m:e>
                    </m:sPre>
                    <m:r>
                      <m:rPr>
                        <m:nor/>
                      </m:rPr>
                      <a:rPr lang="en-US" sz="3600" b="0" i="0" smtClean="0">
                        <a:latin typeface="Cambria Math"/>
                      </a:rPr>
                      <m:t> + </m:t>
                    </m:r>
                    <m:r>
                      <m:rPr>
                        <m:nor/>
                      </m:rPr>
                      <a:rPr lang="en-US" sz="3600">
                        <a:latin typeface="Cambria Math"/>
                      </a:rPr>
                      <m:t>energy</m:t>
                    </m:r>
                  </m:oMath>
                </a14:m>
                <a:endParaRPr lang="en-US"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1981200"/>
                <a:ext cx="8313238" cy="2345001"/>
              </a:xfrm>
              <a:prstGeom prst="rect">
                <a:avLst/>
              </a:prstGeom>
              <a:blipFill rotWithShape="0">
                <a:blip r:embed="rId3"/>
                <a:stretch>
                  <a:fillRect l="-2199" t="-3896"/>
                </a:stretch>
              </a:blipFill>
            </p:spPr>
            <p:txBody>
              <a:bodyPr/>
              <a:lstStyle/>
              <a:p>
                <a:r>
                  <a:rPr lang="en-US">
                    <a:noFill/>
                  </a:rPr>
                  <a:t> </a:t>
                </a:r>
              </a:p>
            </p:txBody>
          </p:sp>
        </mc:Fallback>
      </mc:AlternateContent>
    </p:spTree>
    <p:extLst>
      <p:ext uri="{BB962C8B-B14F-4D97-AF65-F5344CB8AC3E}">
        <p14:creationId xmlns:p14="http://schemas.microsoft.com/office/powerpoint/2010/main" val="33671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12685771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lstStyle/>
          <a:p>
            <a:endParaRPr lang="en-US" dirty="0"/>
          </a:p>
        </p:txBody>
      </p:sp>
      <p:sp>
        <p:nvSpPr>
          <p:cNvPr id="10" name="Text Placeholder 9"/>
          <p:cNvSpPr>
            <a:spLocks noGrp="1"/>
          </p:cNvSpPr>
          <p:nvPr>
            <p:ph type="body" sz="quarter" idx="13"/>
          </p:nvPr>
        </p:nvSpPr>
        <p:spPr>
          <a:xfrm>
            <a:off x="0" y="6457890"/>
            <a:ext cx="184702" cy="397172"/>
          </a:xfrm>
        </p:spPr>
        <p:txBody>
          <a:bodyPr/>
          <a:lstStyle/>
          <a:p>
            <a:endParaRPr lang="en-US"/>
          </a:p>
        </p:txBody>
      </p:sp>
      <p:cxnSp>
        <p:nvCxnSpPr>
          <p:cNvPr id="3" name="Straight Arrow Connector 2"/>
          <p:cNvCxnSpPr/>
          <p:nvPr/>
        </p:nvCxnSpPr>
        <p:spPr>
          <a:xfrm>
            <a:off x="990600" y="2209800"/>
            <a:ext cx="2209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00200" y="1524000"/>
            <a:ext cx="1359668" cy="646331"/>
          </a:xfrm>
          <a:prstGeom prst="rect">
            <a:avLst/>
          </a:prstGeom>
          <a:noFill/>
        </p:spPr>
        <p:txBody>
          <a:bodyPr wrap="none" rtlCol="0">
            <a:spAutoFit/>
          </a:bodyPr>
          <a:lstStyle/>
          <a:p>
            <a:r>
              <a:rPr lang="en-US" sz="3600" dirty="0" smtClean="0">
                <a:latin typeface="Linux Libertine" panose="02000503000000000000" pitchFamily="2" charset="0"/>
              </a:rPr>
              <a:t>fusion</a:t>
            </a:r>
          </a:p>
        </p:txBody>
      </p:sp>
      <p:sp>
        <p:nvSpPr>
          <p:cNvPr id="11" name="TextBox 10"/>
          <p:cNvSpPr txBox="1"/>
          <p:nvPr/>
        </p:nvSpPr>
        <p:spPr>
          <a:xfrm>
            <a:off x="4191000" y="1524000"/>
            <a:ext cx="1415772" cy="646331"/>
          </a:xfrm>
          <a:prstGeom prst="rect">
            <a:avLst/>
          </a:prstGeom>
          <a:noFill/>
        </p:spPr>
        <p:txBody>
          <a:bodyPr wrap="none" rtlCol="0">
            <a:spAutoFit/>
          </a:bodyPr>
          <a:lstStyle/>
          <a:p>
            <a:r>
              <a:rPr lang="en-US" sz="3600" dirty="0" smtClean="0">
                <a:latin typeface="Linux Libertine" panose="02000503000000000000" pitchFamily="2" charset="0"/>
              </a:rPr>
              <a:t>fission</a:t>
            </a:r>
          </a:p>
        </p:txBody>
      </p:sp>
      <p:cxnSp>
        <p:nvCxnSpPr>
          <p:cNvPr id="12" name="Straight Arrow Connector 11"/>
          <p:cNvCxnSpPr/>
          <p:nvPr/>
        </p:nvCxnSpPr>
        <p:spPr>
          <a:xfrm flipH="1">
            <a:off x="3429000" y="2209800"/>
            <a:ext cx="5105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0600" y="2154378"/>
            <a:ext cx="2626040" cy="646331"/>
          </a:xfrm>
          <a:prstGeom prst="rect">
            <a:avLst/>
          </a:prstGeom>
          <a:noFill/>
        </p:spPr>
        <p:txBody>
          <a:bodyPr wrap="none" rtlCol="0">
            <a:spAutoFit/>
          </a:bodyPr>
          <a:lstStyle/>
          <a:p>
            <a:r>
              <a:rPr lang="en-US" sz="3600" dirty="0" smtClean="0">
                <a:latin typeface="Linux Libertine" panose="02000503000000000000" pitchFamily="2" charset="0"/>
              </a:rPr>
              <a:t>nuclei merge</a:t>
            </a:r>
          </a:p>
        </p:txBody>
      </p:sp>
      <p:sp>
        <p:nvSpPr>
          <p:cNvPr id="14" name="TextBox 13"/>
          <p:cNvSpPr txBox="1"/>
          <p:nvPr/>
        </p:nvSpPr>
        <p:spPr>
          <a:xfrm>
            <a:off x="3988889" y="2154378"/>
            <a:ext cx="2257349" cy="646331"/>
          </a:xfrm>
          <a:prstGeom prst="rect">
            <a:avLst/>
          </a:prstGeom>
          <a:noFill/>
        </p:spPr>
        <p:txBody>
          <a:bodyPr wrap="none" rtlCol="0">
            <a:spAutoFit/>
          </a:bodyPr>
          <a:lstStyle/>
          <a:p>
            <a:r>
              <a:rPr lang="en-US" sz="3600" dirty="0" smtClean="0">
                <a:latin typeface="Linux Libertine" panose="02000503000000000000" pitchFamily="2" charset="0"/>
              </a:rPr>
              <a:t>nuclei split</a:t>
            </a:r>
          </a:p>
        </p:txBody>
      </p:sp>
      <mc:AlternateContent xmlns:mc="http://schemas.openxmlformats.org/markup-compatibility/2006" xmlns:a14="http://schemas.microsoft.com/office/drawing/2010/main">
        <mc:Choice Requires="a14">
          <p:sp>
            <p:nvSpPr>
              <p:cNvPr id="15" name="TextBox 14"/>
              <p:cNvSpPr txBox="1"/>
              <p:nvPr/>
            </p:nvSpPr>
            <p:spPr>
              <a:xfrm>
                <a:off x="990600" y="2745454"/>
                <a:ext cx="4950266" cy="660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0" smtClean="0">
                          <a:latin typeface="Cambria Math"/>
                        </a:rPr>
                        <m:t>2</m:t>
                      </m:r>
                      <m:sPre>
                        <m:sPrePr>
                          <m:ctrlPr>
                            <a:rPr lang="en-US" sz="3600" b="0" i="1" smtClean="0">
                              <a:latin typeface="Cambria Math" panose="02040503050406030204" pitchFamily="18" charset="0"/>
                            </a:rPr>
                          </m:ctrlPr>
                        </m:sPrePr>
                        <m:sub>
                          <m:r>
                            <a:rPr lang="en-US" sz="3600" b="0" i="1" smtClean="0">
                              <a:latin typeface="Cambria Math"/>
                            </a:rPr>
                            <m:t>10</m:t>
                          </m:r>
                        </m:sub>
                        <m:sup>
                          <m:r>
                            <a:rPr lang="en-US" sz="3600" b="0" i="1" smtClean="0">
                              <a:latin typeface="Cambria Math"/>
                            </a:rPr>
                            <m:t>20</m:t>
                          </m:r>
                        </m:sup>
                        <m:e>
                          <m:r>
                            <m:rPr>
                              <m:nor/>
                            </m:rPr>
                            <a:rPr lang="en-US" sz="3600" b="0" i="0" smtClean="0">
                              <a:latin typeface="Cambria Math"/>
                            </a:rPr>
                            <m:t>Ne</m:t>
                          </m:r>
                        </m:e>
                      </m:sPre>
                      <m:r>
                        <a:rPr lang="en-US" sz="3600" b="0" i="1" smtClean="0">
                          <a:latin typeface="Cambria Math"/>
                        </a:rPr>
                        <m:t>→</m:t>
                      </m:r>
                      <m:sPre>
                        <m:sPrePr>
                          <m:ctrlPr>
                            <a:rPr lang="en-US" sz="3600" b="0" i="1" smtClean="0">
                              <a:latin typeface="Cambria Math" panose="02040503050406030204" pitchFamily="18" charset="0"/>
                            </a:rPr>
                          </m:ctrlPr>
                        </m:sPrePr>
                        <m:sub>
                          <m:r>
                            <a:rPr lang="en-US" sz="3600" b="0" i="1" smtClean="0">
                              <a:latin typeface="Cambria Math"/>
                            </a:rPr>
                            <m:t>20</m:t>
                          </m:r>
                        </m:sub>
                        <m:sup>
                          <m:r>
                            <a:rPr lang="en-US" sz="3600" b="0" i="1" smtClean="0">
                              <a:latin typeface="Cambria Math"/>
                            </a:rPr>
                            <m:t>40</m:t>
                          </m:r>
                        </m:sup>
                        <m:e>
                          <m:r>
                            <m:rPr>
                              <m:nor/>
                            </m:rPr>
                            <a:rPr lang="en-US" sz="3600" b="0" i="0" smtClean="0">
                              <a:latin typeface="Cambria Math"/>
                            </a:rPr>
                            <m:t>Ca</m:t>
                          </m:r>
                        </m:e>
                      </m:sPre>
                      <m:r>
                        <a:rPr lang="en-US" sz="3600" b="0" i="1" smtClean="0">
                          <a:latin typeface="Cambria Math"/>
                        </a:rPr>
                        <m:t>+</m:t>
                      </m:r>
                      <m:r>
                        <m:rPr>
                          <m:nor/>
                        </m:rPr>
                        <a:rPr lang="en-US" sz="3600" b="0" i="0" smtClean="0">
                          <a:latin typeface="Cambria Math"/>
                        </a:rPr>
                        <m:t>energy</m:t>
                      </m:r>
                    </m:oMath>
                  </m:oMathPara>
                </a14:m>
                <a:endParaRPr lang="en-US" sz="3600" b="0" dirty="0" smtClean="0">
                  <a:latin typeface="Linux Libertine" panose="02000503000000000000" pitchFamily="2"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90600" y="2745454"/>
                <a:ext cx="4950266" cy="66069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38677" y="3352800"/>
                <a:ext cx="7505323" cy="668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3600" i="1">
                              <a:latin typeface="Cambria Math" panose="02040503050406030204" pitchFamily="18" charset="0"/>
                            </a:rPr>
                          </m:ctrlPr>
                        </m:sPrePr>
                        <m:sub>
                          <m:r>
                            <a:rPr lang="en-US" sz="3600" b="0" i="1" smtClean="0">
                              <a:latin typeface="Cambria Math"/>
                            </a:rPr>
                            <m:t>92</m:t>
                          </m:r>
                        </m:sub>
                        <m:sup>
                          <m:r>
                            <a:rPr lang="en-US" sz="3600" i="1">
                              <a:latin typeface="Cambria Math"/>
                            </a:rPr>
                            <m:t>2</m:t>
                          </m:r>
                          <m:r>
                            <a:rPr lang="en-US" sz="3600" b="0" i="1" smtClean="0">
                              <a:latin typeface="Cambria Math"/>
                            </a:rPr>
                            <m:t>36</m:t>
                          </m:r>
                        </m:sup>
                        <m:e>
                          <m:r>
                            <m:rPr>
                              <m:nor/>
                            </m:rPr>
                            <a:rPr lang="en-US" sz="3600" b="0" i="0" smtClean="0">
                              <a:latin typeface="Cambria Math"/>
                            </a:rPr>
                            <m:t>U</m:t>
                          </m:r>
                        </m:e>
                      </m:sPre>
                      <m:r>
                        <a:rPr lang="en-US" sz="3600" i="1">
                          <a:latin typeface="Cambria Math"/>
                        </a:rPr>
                        <m:t>→</m:t>
                      </m:r>
                      <m:sPre>
                        <m:sPrePr>
                          <m:ctrlPr>
                            <a:rPr lang="en-US" sz="3600" i="1">
                              <a:latin typeface="Cambria Math" panose="02040503050406030204" pitchFamily="18" charset="0"/>
                            </a:rPr>
                          </m:ctrlPr>
                        </m:sPrePr>
                        <m:sub>
                          <m:r>
                            <a:rPr lang="en-US" sz="3600" b="0" i="1" smtClean="0">
                              <a:latin typeface="Cambria Math"/>
                            </a:rPr>
                            <m:t>54</m:t>
                          </m:r>
                        </m:sub>
                        <m:sup>
                          <m:r>
                            <a:rPr lang="en-US" sz="3600" b="0" i="1" smtClean="0">
                              <a:latin typeface="Cambria Math"/>
                            </a:rPr>
                            <m:t>1</m:t>
                          </m:r>
                          <m:r>
                            <a:rPr lang="en-US" sz="3600" i="1">
                              <a:latin typeface="Cambria Math"/>
                            </a:rPr>
                            <m:t>40</m:t>
                          </m:r>
                        </m:sup>
                        <m:e>
                          <m:r>
                            <m:rPr>
                              <m:nor/>
                            </m:rPr>
                            <a:rPr lang="en-US" sz="3600" b="0" i="0" smtClean="0">
                              <a:latin typeface="Cambria Math"/>
                            </a:rPr>
                            <m:t>Xe</m:t>
                          </m:r>
                        </m:e>
                      </m:sPre>
                      <m:r>
                        <a:rPr lang="en-US" sz="3600" i="1">
                          <a:latin typeface="Cambria Math"/>
                        </a:rPr>
                        <m:t>+</m:t>
                      </m:r>
                      <m:sPre>
                        <m:sPrePr>
                          <m:ctrlPr>
                            <a:rPr lang="en-US" sz="3600" i="1">
                              <a:latin typeface="Cambria Math" panose="02040503050406030204" pitchFamily="18" charset="0"/>
                            </a:rPr>
                          </m:ctrlPr>
                        </m:sPrePr>
                        <m:sub>
                          <m:r>
                            <a:rPr lang="en-US" sz="3600" b="0" i="1" smtClean="0">
                              <a:latin typeface="Cambria Math"/>
                            </a:rPr>
                            <m:t>38</m:t>
                          </m:r>
                        </m:sub>
                        <m:sup>
                          <m:r>
                            <a:rPr lang="en-US" sz="3600" b="0" i="1" smtClean="0">
                              <a:latin typeface="Cambria Math"/>
                            </a:rPr>
                            <m:t>93</m:t>
                          </m:r>
                        </m:sup>
                        <m:e>
                          <m:r>
                            <m:rPr>
                              <m:nor/>
                            </m:rPr>
                            <a:rPr lang="en-US" sz="3600" b="0" i="0" smtClean="0">
                              <a:latin typeface="Cambria Math"/>
                            </a:rPr>
                            <m:t>Sr</m:t>
                          </m:r>
                        </m:e>
                      </m:sPre>
                      <m:r>
                        <a:rPr lang="en-US" sz="3600" b="0" i="1" smtClean="0">
                          <a:latin typeface="Cambria Math"/>
                        </a:rPr>
                        <m:t>+3</m:t>
                      </m:r>
                      <m:sPre>
                        <m:sPrePr>
                          <m:ctrlPr>
                            <a:rPr lang="en-US" sz="3600" i="1">
                              <a:latin typeface="Cambria Math" panose="02040503050406030204" pitchFamily="18" charset="0"/>
                            </a:rPr>
                          </m:ctrlPr>
                        </m:sPrePr>
                        <m:sub>
                          <m:r>
                            <a:rPr lang="en-US" sz="3600" b="0" i="1" smtClean="0">
                              <a:latin typeface="Cambria Math"/>
                            </a:rPr>
                            <m:t>0</m:t>
                          </m:r>
                        </m:sub>
                        <m:sup>
                          <m:r>
                            <a:rPr lang="en-US" sz="3600" i="1">
                              <a:latin typeface="Cambria Math"/>
                            </a:rPr>
                            <m:t>1</m:t>
                          </m:r>
                        </m:sup>
                        <m:e>
                          <m:r>
                            <m:rPr>
                              <m:nor/>
                            </m:rPr>
                            <a:rPr lang="en-US" sz="3600" b="0" i="0" smtClean="0">
                              <a:latin typeface="Cambria Math"/>
                            </a:rPr>
                            <m:t>n</m:t>
                          </m:r>
                        </m:e>
                      </m:sPre>
                      <m:r>
                        <m:rPr>
                          <m:nor/>
                        </m:rPr>
                        <a:rPr lang="en-US" sz="3600" b="0" i="0" smtClean="0">
                          <a:latin typeface="Cambria Math"/>
                        </a:rPr>
                        <m:t> + </m:t>
                      </m:r>
                      <m:r>
                        <m:rPr>
                          <m:nor/>
                        </m:rPr>
                        <a:rPr lang="en-US" sz="3600">
                          <a:latin typeface="Cambria Math"/>
                        </a:rPr>
                        <m:t>energy</m:t>
                      </m:r>
                    </m:oMath>
                  </m:oMathPara>
                </a14:m>
                <a:endParaRPr lang="en-US" sz="3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638677" y="3352800"/>
                <a:ext cx="7505323" cy="66864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58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5">
                                            <p:txEl>
                                              <p:pRg st="0" end="0"/>
                                            </p:txEl>
                                          </p:spTgt>
                                        </p:tgtEl>
                                      </p:cBhvr>
                                    </p:animEffect>
                                    <p:set>
                                      <p:cBhvr>
                                        <p:cTn id="26" dur="1" fill="hold">
                                          <p:stCondLst>
                                            <p:cond delay="499"/>
                                          </p:stCondLst>
                                        </p:cTn>
                                        <p:tgtEl>
                                          <p:spTgt spid="15">
                                            <p:txEl>
                                              <p:pRg st="0" end="0"/>
                                            </p:txEl>
                                          </p:spTgt>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1000"/>
                            </p:stCondLst>
                            <p:childTnLst>
                              <p:par>
                                <p:cTn id="32" presetID="10" presetClass="entr" presetSubtype="0" fill="hold" grpId="0" nodeType="afterEffect">
                                  <p:stCondLst>
                                    <p:cond delay="100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fade">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5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build="p"/>
      <p:bldP spid="14" grpId="0" build="p"/>
      <p:bldP spid="15" grpId="0" build="p"/>
      <p:bldP spid="15" grpId="1" build="allAtOnce"/>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Box 1.1 Objectives</a:t>
            </a:r>
            <a:endParaRPr lang="en-US" dirty="0"/>
          </a:p>
        </p:txBody>
      </p:sp>
      <p:sp>
        <p:nvSpPr>
          <p:cNvPr id="31747" name="Content Placeholder 3"/>
          <p:cNvSpPr>
            <a:spLocks noGrp="1"/>
          </p:cNvSpPr>
          <p:nvPr>
            <p:ph idx="1"/>
          </p:nvPr>
        </p:nvSpPr>
        <p:spPr>
          <a:xfrm>
            <a:off x="0" y="533400"/>
            <a:ext cx="9144000" cy="1754322"/>
          </a:xfrm>
        </p:spPr>
        <p:txBody>
          <a:bodyPr/>
          <a:lstStyle/>
          <a:p>
            <a:pPr>
              <a:spcBef>
                <a:spcPts val="600"/>
              </a:spcBef>
            </a:pPr>
            <a:r>
              <a:rPr lang="en-US" dirty="0" smtClean="0"/>
              <a:t>Given nuclear binding energies per nucleon, calculate the energy change for a fusion or fission reaction. </a:t>
            </a:r>
          </a:p>
        </p:txBody>
      </p:sp>
      <p:sp>
        <p:nvSpPr>
          <p:cNvPr id="4" name="Text Placeholder 3"/>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Example Problem</a:t>
            </a:r>
            <a:endParaRPr lang="en-US" dirty="0"/>
          </a:p>
        </p:txBody>
      </p:sp>
      <p:sp>
        <p:nvSpPr>
          <p:cNvPr id="33795" name="Content Placeholder 3"/>
          <p:cNvSpPr>
            <a:spLocks noGrp="1"/>
          </p:cNvSpPr>
          <p:nvPr>
            <p:ph idx="1"/>
          </p:nvPr>
        </p:nvSpPr>
        <p:spPr>
          <a:xfrm>
            <a:off x="0" y="533400"/>
            <a:ext cx="9144000" cy="5011126"/>
          </a:xfrm>
        </p:spPr>
        <p:txBody>
          <a:bodyPr/>
          <a:lstStyle/>
          <a:p>
            <a:pPr marL="682468" indent="-682468">
              <a:spcBef>
                <a:spcPts val="600"/>
              </a:spcBef>
            </a:pPr>
            <a:r>
              <a:rPr lang="en-US" dirty="0" smtClean="0"/>
              <a:t>Calculate the energy change for the following reaction:</a:t>
            </a:r>
          </a:p>
          <a:p>
            <a:pPr marL="682468" indent="-682468">
              <a:spcBef>
                <a:spcPts val="600"/>
              </a:spcBef>
            </a:pPr>
            <a:endParaRPr lang="en-US" dirty="0" smtClean="0"/>
          </a:p>
          <a:p>
            <a:pPr marL="682468" indent="-682468">
              <a:spcBef>
                <a:spcPts val="600"/>
              </a:spcBef>
            </a:pPr>
            <a:endParaRPr lang="en-US" dirty="0" smtClean="0"/>
          </a:p>
          <a:p>
            <a:pPr marL="682468" indent="-682468">
              <a:spcBef>
                <a:spcPts val="600"/>
              </a:spcBef>
            </a:pPr>
            <a:r>
              <a:rPr lang="en-US" dirty="0" smtClean="0"/>
              <a:t>Binding energies per nucleon:</a:t>
            </a:r>
          </a:p>
          <a:p>
            <a:pPr marL="682468" indent="-682468">
              <a:spcBef>
                <a:spcPts val="600"/>
              </a:spcBef>
            </a:pPr>
            <a:r>
              <a:rPr lang="en-US" dirty="0" smtClean="0"/>
              <a:t>	U-236:  7.6 MeV</a:t>
            </a:r>
          </a:p>
          <a:p>
            <a:pPr marL="682468" indent="-682468">
              <a:spcBef>
                <a:spcPts val="600"/>
              </a:spcBef>
            </a:pPr>
            <a:r>
              <a:rPr lang="en-US" dirty="0" smtClean="0"/>
              <a:t>	Xe-140:  8.4 MeV</a:t>
            </a:r>
          </a:p>
          <a:p>
            <a:pPr marL="682468" indent="-682468">
              <a:spcBef>
                <a:spcPts val="600"/>
              </a:spcBef>
            </a:pPr>
            <a:r>
              <a:rPr lang="en-US" dirty="0" smtClean="0"/>
              <a:t>	Sr-93:  8.7 MeV</a:t>
            </a:r>
          </a:p>
        </p:txBody>
      </p:sp>
      <p:sp>
        <p:nvSpPr>
          <p:cNvPr id="19" name="Text Placeholder 18"/>
          <p:cNvSpPr>
            <a:spLocks noGrp="1"/>
          </p:cNvSpPr>
          <p:nvPr>
            <p:ph type="body" sz="quarter" idx="13"/>
          </p:nvPr>
        </p:nvSpPr>
        <p:spPr>
          <a:xfrm>
            <a:off x="0" y="6457892"/>
            <a:ext cx="2285882" cy="400110"/>
          </a:xfrm>
        </p:spPr>
        <p:txBody>
          <a:bodyPr/>
          <a:lstStyle/>
          <a:p>
            <a:r>
              <a:rPr lang="en-US" dirty="0">
                <a:latin typeface="Calibri" pitchFamily="34" charset="0"/>
              </a:rPr>
              <a:t>Answer:  191.5 MeV</a:t>
            </a:r>
            <a:endParaRPr lang="en-US" dirty="0"/>
          </a:p>
        </p:txBody>
      </p:sp>
      <p:grpSp>
        <p:nvGrpSpPr>
          <p:cNvPr id="2" name="Group 5"/>
          <p:cNvGrpSpPr>
            <a:grpSpLocks/>
          </p:cNvGrpSpPr>
          <p:nvPr/>
        </p:nvGrpSpPr>
        <p:grpSpPr bwMode="auto">
          <a:xfrm>
            <a:off x="1886057" y="1981204"/>
            <a:ext cx="922516" cy="830997"/>
            <a:chOff x="2502023" y="5486400"/>
            <a:chExt cx="923250" cy="831732"/>
          </a:xfrm>
        </p:grpSpPr>
        <p:sp>
          <p:nvSpPr>
            <p:cNvPr id="7" name="TextBox 6"/>
            <p:cNvSpPr txBox="1"/>
            <p:nvPr/>
          </p:nvSpPr>
          <p:spPr>
            <a:xfrm>
              <a:off x="2502023" y="5486400"/>
              <a:ext cx="613156" cy="831732"/>
            </a:xfrm>
            <a:prstGeom prst="rect">
              <a:avLst/>
            </a:prstGeom>
            <a:noFill/>
          </p:spPr>
          <p:txBody>
            <a:bodyPr wrap="none">
              <a:spAutoFit/>
            </a:bodyPr>
            <a:lstStyle/>
            <a:p>
              <a:pPr algn="r">
                <a:defRPr/>
              </a:pPr>
              <a:r>
                <a:rPr lang="en-US" dirty="0">
                  <a:latin typeface="Linux Libertine" panose="02000503000000000000" pitchFamily="2" charset="0"/>
                </a:rPr>
                <a:t>236</a:t>
              </a:r>
            </a:p>
            <a:p>
              <a:pPr algn="r">
                <a:defRPr/>
              </a:pPr>
              <a:r>
                <a:rPr lang="en-US" dirty="0">
                  <a:latin typeface="Linux Libertine" panose="02000503000000000000" pitchFamily="2" charset="0"/>
                </a:rPr>
                <a:t>92</a:t>
              </a:r>
            </a:p>
          </p:txBody>
        </p:sp>
        <p:sp>
          <p:nvSpPr>
            <p:cNvPr id="8" name="TextBox 7"/>
            <p:cNvSpPr txBox="1"/>
            <p:nvPr/>
          </p:nvSpPr>
          <p:spPr>
            <a:xfrm>
              <a:off x="2935648" y="5556312"/>
              <a:ext cx="489625" cy="646902"/>
            </a:xfrm>
            <a:prstGeom prst="rect">
              <a:avLst/>
            </a:prstGeom>
            <a:noFill/>
          </p:spPr>
          <p:txBody>
            <a:bodyPr wrap="none">
              <a:spAutoFit/>
            </a:bodyPr>
            <a:lstStyle/>
            <a:p>
              <a:pPr>
                <a:defRPr/>
              </a:pPr>
              <a:r>
                <a:rPr lang="en-US" sz="3600" dirty="0">
                  <a:latin typeface="Linux Libertine" panose="02000503000000000000" pitchFamily="2" charset="0"/>
                </a:rPr>
                <a:t>U</a:t>
              </a:r>
              <a:endParaRPr lang="en-US" sz="3600" baseline="30000" dirty="0">
                <a:latin typeface="Linux Libertine" panose="02000503000000000000" pitchFamily="2" charset="0"/>
              </a:endParaRPr>
            </a:p>
          </p:txBody>
        </p:sp>
      </p:grpSp>
      <p:grpSp>
        <p:nvGrpSpPr>
          <p:cNvPr id="4" name="Group 8"/>
          <p:cNvGrpSpPr>
            <a:grpSpLocks/>
          </p:cNvGrpSpPr>
          <p:nvPr/>
        </p:nvGrpSpPr>
        <p:grpSpPr bwMode="auto">
          <a:xfrm>
            <a:off x="6546550" y="1981199"/>
            <a:ext cx="579475" cy="830997"/>
            <a:chOff x="2787411" y="5486400"/>
            <a:chExt cx="579739" cy="831735"/>
          </a:xfrm>
        </p:grpSpPr>
        <p:sp>
          <p:nvSpPr>
            <p:cNvPr id="10" name="TextBox 9"/>
            <p:cNvSpPr txBox="1"/>
            <p:nvPr/>
          </p:nvSpPr>
          <p:spPr>
            <a:xfrm>
              <a:off x="2787411" y="5486400"/>
              <a:ext cx="327483" cy="831735"/>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0</a:t>
              </a:r>
            </a:p>
          </p:txBody>
        </p:sp>
        <p:sp>
          <p:nvSpPr>
            <p:cNvPr id="11" name="TextBox 10"/>
            <p:cNvSpPr txBox="1"/>
            <p:nvPr/>
          </p:nvSpPr>
          <p:spPr>
            <a:xfrm>
              <a:off x="2935426" y="5556312"/>
              <a:ext cx="431724" cy="646905"/>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sp>
        <p:nvSpPr>
          <p:cNvPr id="12" name="TextBox 11"/>
          <p:cNvSpPr txBox="1"/>
          <p:nvPr/>
        </p:nvSpPr>
        <p:spPr>
          <a:xfrm>
            <a:off x="5867402" y="2057401"/>
            <a:ext cx="768117"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+ 3</a:t>
            </a:r>
            <a:endParaRPr lang="en-US" sz="3600" baseline="30000" dirty="0">
              <a:latin typeface="Linux Libertine" panose="02000503000000000000" pitchFamily="2" charset="0"/>
            </a:endParaRPr>
          </a:p>
        </p:txBody>
      </p:sp>
      <p:sp>
        <p:nvSpPr>
          <p:cNvPr id="13" name="TextBox 12"/>
          <p:cNvSpPr txBox="1"/>
          <p:nvPr/>
        </p:nvSpPr>
        <p:spPr>
          <a:xfrm>
            <a:off x="2819404" y="2016125"/>
            <a:ext cx="639763" cy="647700"/>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grpSp>
        <p:nvGrpSpPr>
          <p:cNvPr id="5" name="Group 13"/>
          <p:cNvGrpSpPr>
            <a:grpSpLocks/>
          </p:cNvGrpSpPr>
          <p:nvPr/>
        </p:nvGrpSpPr>
        <p:grpSpPr bwMode="auto">
          <a:xfrm>
            <a:off x="3510071" y="1981204"/>
            <a:ext cx="1129306" cy="830997"/>
            <a:chOff x="2501956" y="5486400"/>
            <a:chExt cx="1129237" cy="831732"/>
          </a:xfrm>
        </p:grpSpPr>
        <p:sp>
          <p:nvSpPr>
            <p:cNvPr id="15" name="TextBox 14"/>
            <p:cNvSpPr txBox="1"/>
            <p:nvPr/>
          </p:nvSpPr>
          <p:spPr>
            <a:xfrm>
              <a:off x="2501956" y="5486400"/>
              <a:ext cx="612630" cy="831732"/>
            </a:xfrm>
            <a:prstGeom prst="rect">
              <a:avLst/>
            </a:prstGeom>
            <a:noFill/>
          </p:spPr>
          <p:txBody>
            <a:bodyPr wrap="none">
              <a:spAutoFit/>
            </a:bodyPr>
            <a:lstStyle/>
            <a:p>
              <a:pPr algn="r">
                <a:defRPr/>
              </a:pPr>
              <a:r>
                <a:rPr lang="en-US" dirty="0">
                  <a:latin typeface="Linux Libertine" panose="02000503000000000000" pitchFamily="2" charset="0"/>
                </a:rPr>
                <a:t>140</a:t>
              </a:r>
            </a:p>
            <a:p>
              <a:pPr algn="r">
                <a:defRPr/>
              </a:pPr>
              <a:r>
                <a:rPr lang="en-US" dirty="0">
                  <a:latin typeface="Linux Libertine" panose="02000503000000000000" pitchFamily="2" charset="0"/>
                </a:rPr>
                <a:t>54</a:t>
              </a:r>
            </a:p>
          </p:txBody>
        </p:sp>
        <p:sp>
          <p:nvSpPr>
            <p:cNvPr id="16" name="TextBox 15"/>
            <p:cNvSpPr txBox="1"/>
            <p:nvPr/>
          </p:nvSpPr>
          <p:spPr>
            <a:xfrm>
              <a:off x="2935211" y="5556312"/>
              <a:ext cx="695982" cy="646903"/>
            </a:xfrm>
            <a:prstGeom prst="rect">
              <a:avLst/>
            </a:prstGeom>
            <a:noFill/>
          </p:spPr>
          <p:txBody>
            <a:bodyPr wrap="none">
              <a:spAutoFit/>
            </a:bodyPr>
            <a:lstStyle/>
            <a:p>
              <a:pPr>
                <a:defRPr/>
              </a:pPr>
              <a:r>
                <a:rPr lang="en-US" sz="3600" dirty="0" err="1">
                  <a:latin typeface="Linux Libertine" panose="02000503000000000000" pitchFamily="2" charset="0"/>
                </a:rPr>
                <a:t>Xe</a:t>
              </a:r>
              <a:endParaRPr lang="en-US" sz="3600" baseline="30000" dirty="0">
                <a:latin typeface="Linux Libertine" panose="02000503000000000000" pitchFamily="2" charset="0"/>
              </a:endParaRPr>
            </a:p>
          </p:txBody>
        </p:sp>
      </p:grpSp>
      <p:sp>
        <p:nvSpPr>
          <p:cNvPr id="17" name="TextBox 16"/>
          <p:cNvSpPr txBox="1"/>
          <p:nvPr/>
        </p:nvSpPr>
        <p:spPr>
          <a:xfrm>
            <a:off x="4572002" y="2016125"/>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25" name="Group 20"/>
          <p:cNvGrpSpPr>
            <a:grpSpLocks/>
          </p:cNvGrpSpPr>
          <p:nvPr/>
        </p:nvGrpSpPr>
        <p:grpSpPr bwMode="auto">
          <a:xfrm>
            <a:off x="5292736" y="1980610"/>
            <a:ext cx="585953" cy="716181"/>
            <a:chOff x="2930066" y="5486400"/>
            <a:chExt cx="586142" cy="716814"/>
          </a:xfrm>
        </p:grpSpPr>
        <p:sp>
          <p:nvSpPr>
            <p:cNvPr id="26" name="TextBox 25"/>
            <p:cNvSpPr txBox="1"/>
            <p:nvPr/>
          </p:nvSpPr>
          <p:spPr>
            <a:xfrm>
              <a:off x="2930066" y="5486400"/>
              <a:ext cx="184791" cy="462073"/>
            </a:xfrm>
            <a:prstGeom prst="rect">
              <a:avLst/>
            </a:prstGeom>
            <a:noFill/>
          </p:spPr>
          <p:txBody>
            <a:bodyPr wrap="none">
              <a:spAutoFit/>
            </a:bodyPr>
            <a:lstStyle/>
            <a:p>
              <a:pPr algn="r">
                <a:defRPr/>
              </a:pPr>
              <a:endParaRPr lang="en-US" dirty="0">
                <a:latin typeface="Linux Libertine" panose="02000503000000000000" pitchFamily="2" charset="0"/>
              </a:endParaRPr>
            </a:p>
          </p:txBody>
        </p:sp>
        <p:sp>
          <p:nvSpPr>
            <p:cNvPr id="27" name="TextBox 26"/>
            <p:cNvSpPr txBox="1"/>
            <p:nvPr/>
          </p:nvSpPr>
          <p:spPr>
            <a:xfrm>
              <a:off x="2935412" y="5556312"/>
              <a:ext cx="580796" cy="646902"/>
            </a:xfrm>
            <a:prstGeom prst="rect">
              <a:avLst/>
            </a:prstGeom>
            <a:noFill/>
          </p:spPr>
          <p:txBody>
            <a:bodyPr wrap="none">
              <a:spAutoFit/>
            </a:bodyPr>
            <a:lstStyle/>
            <a:p>
              <a:pPr>
                <a:defRPr/>
              </a:pPr>
              <a:r>
                <a:rPr lang="en-US" sz="3600" dirty="0" err="1">
                  <a:latin typeface="Linux Libertine" panose="02000503000000000000" pitchFamily="2" charset="0"/>
                </a:rPr>
                <a:t>Sr</a:t>
              </a:r>
              <a:endParaRPr lang="en-US" sz="3600" baseline="30000" dirty="0">
                <a:latin typeface="Linux Libertine" panose="02000503000000000000" pitchFamily="2" charset="0"/>
              </a:endParaRPr>
            </a:p>
          </p:txBody>
        </p:sp>
      </p:grpSp>
      <p:grpSp>
        <p:nvGrpSpPr>
          <p:cNvPr id="28" name="Group 20"/>
          <p:cNvGrpSpPr>
            <a:grpSpLocks/>
          </p:cNvGrpSpPr>
          <p:nvPr/>
        </p:nvGrpSpPr>
        <p:grpSpPr bwMode="auto">
          <a:xfrm>
            <a:off x="5001882" y="1981200"/>
            <a:ext cx="475344" cy="531515"/>
            <a:chOff x="2644705" y="5486400"/>
            <a:chExt cx="475498" cy="531985"/>
          </a:xfrm>
        </p:grpSpPr>
        <p:sp>
          <p:nvSpPr>
            <p:cNvPr id="29" name="TextBox 28"/>
            <p:cNvSpPr txBox="1"/>
            <p:nvPr/>
          </p:nvSpPr>
          <p:spPr>
            <a:xfrm>
              <a:off x="2644705" y="5486400"/>
              <a:ext cx="470152" cy="462073"/>
            </a:xfrm>
            <a:prstGeom prst="rect">
              <a:avLst/>
            </a:prstGeom>
            <a:noFill/>
          </p:spPr>
          <p:txBody>
            <a:bodyPr wrap="none">
              <a:spAutoFit/>
            </a:bodyPr>
            <a:lstStyle/>
            <a:p>
              <a:pPr algn="r">
                <a:defRPr/>
              </a:pPr>
              <a:r>
                <a:rPr lang="en-US" dirty="0" smtClean="0">
                  <a:latin typeface="Linux Libertine" panose="02000503000000000000" pitchFamily="2" charset="0"/>
                </a:rPr>
                <a:t>93</a:t>
              </a:r>
              <a:endParaRPr lang="en-US" dirty="0">
                <a:latin typeface="Linux Libertine" panose="02000503000000000000" pitchFamily="2" charset="0"/>
              </a:endParaRPr>
            </a:p>
          </p:txBody>
        </p:sp>
        <p:sp>
          <p:nvSpPr>
            <p:cNvPr id="30" name="TextBox 29"/>
            <p:cNvSpPr txBox="1"/>
            <p:nvPr/>
          </p:nvSpPr>
          <p:spPr>
            <a:xfrm>
              <a:off x="2935412" y="5556312"/>
              <a:ext cx="184791" cy="462073"/>
            </a:xfrm>
            <a:prstGeom prst="rect">
              <a:avLst/>
            </a:prstGeom>
            <a:noFill/>
          </p:spPr>
          <p:txBody>
            <a:bodyPr wrap="none">
              <a:spAutoFit/>
            </a:bodyPr>
            <a:lstStyle/>
            <a:p>
              <a:pPr>
                <a:defRPr/>
              </a:pPr>
              <a:endParaRPr lang="en-US" sz="3600" baseline="30000" dirty="0">
                <a:latin typeface="Linux Libertine" panose="02000503000000000000" pitchFamily="2" charset="0"/>
              </a:endParaRPr>
            </a:p>
          </p:txBody>
        </p:sp>
      </p:grpSp>
      <p:grpSp>
        <p:nvGrpSpPr>
          <p:cNvPr id="31" name="Group 20"/>
          <p:cNvGrpSpPr>
            <a:grpSpLocks/>
          </p:cNvGrpSpPr>
          <p:nvPr/>
        </p:nvGrpSpPr>
        <p:grpSpPr bwMode="auto">
          <a:xfrm>
            <a:off x="5001882" y="2364085"/>
            <a:ext cx="475344" cy="531515"/>
            <a:chOff x="2644705" y="5486400"/>
            <a:chExt cx="475498" cy="531985"/>
          </a:xfrm>
        </p:grpSpPr>
        <p:sp>
          <p:nvSpPr>
            <p:cNvPr id="32" name="TextBox 31"/>
            <p:cNvSpPr txBox="1"/>
            <p:nvPr/>
          </p:nvSpPr>
          <p:spPr>
            <a:xfrm>
              <a:off x="2644705" y="5486400"/>
              <a:ext cx="470152" cy="462073"/>
            </a:xfrm>
            <a:prstGeom prst="rect">
              <a:avLst/>
            </a:prstGeom>
            <a:noFill/>
          </p:spPr>
          <p:txBody>
            <a:bodyPr wrap="none">
              <a:spAutoFit/>
            </a:bodyPr>
            <a:lstStyle/>
            <a:p>
              <a:pPr algn="r">
                <a:defRPr/>
              </a:pPr>
              <a:r>
                <a:rPr lang="en-US" dirty="0" smtClean="0">
                  <a:latin typeface="Linux Libertine" panose="02000503000000000000" pitchFamily="2" charset="0"/>
                </a:rPr>
                <a:t>38</a:t>
              </a:r>
              <a:endParaRPr lang="en-US" dirty="0">
                <a:latin typeface="Linux Libertine" panose="02000503000000000000" pitchFamily="2" charset="0"/>
              </a:endParaRPr>
            </a:p>
          </p:txBody>
        </p:sp>
        <p:sp>
          <p:nvSpPr>
            <p:cNvPr id="33" name="TextBox 32"/>
            <p:cNvSpPr txBox="1"/>
            <p:nvPr/>
          </p:nvSpPr>
          <p:spPr>
            <a:xfrm>
              <a:off x="2935412" y="5556312"/>
              <a:ext cx="184791" cy="462073"/>
            </a:xfrm>
            <a:prstGeom prst="rect">
              <a:avLst/>
            </a:prstGeom>
            <a:noFill/>
          </p:spPr>
          <p:txBody>
            <a:bodyPr wrap="none">
              <a:spAutoFit/>
            </a:bodyPr>
            <a:lstStyle/>
            <a:p>
              <a:pPr>
                <a:defRPr/>
              </a:pPr>
              <a:endParaRPr lang="en-US" sz="3600" baseline="30000" dirty="0">
                <a:latin typeface="Linux Libertine" panose="02000503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Example Problem</a:t>
            </a:r>
            <a:endParaRPr lang="en-US" dirty="0"/>
          </a:p>
        </p:txBody>
      </p:sp>
      <p:sp>
        <p:nvSpPr>
          <p:cNvPr id="33795" name="Content Placeholder 3"/>
          <p:cNvSpPr>
            <a:spLocks noGrp="1"/>
          </p:cNvSpPr>
          <p:nvPr>
            <p:ph idx="1"/>
          </p:nvPr>
        </p:nvSpPr>
        <p:spPr>
          <a:xfrm>
            <a:off x="0" y="533400"/>
            <a:ext cx="9144000" cy="3093150"/>
          </a:xfrm>
        </p:spPr>
        <p:txBody>
          <a:bodyPr/>
          <a:lstStyle/>
          <a:p>
            <a:pPr marL="682468" indent="-682468">
              <a:spcBef>
                <a:spcPts val="600"/>
              </a:spcBef>
            </a:pPr>
            <a:r>
              <a:rPr lang="en-US" dirty="0" smtClean="0"/>
              <a:t>Calculate the energy change for the following reaction:</a:t>
            </a:r>
          </a:p>
          <a:p>
            <a:pPr marL="682468" indent="-682468">
              <a:spcBef>
                <a:spcPts val="600"/>
              </a:spcBef>
            </a:pPr>
            <a:r>
              <a:rPr lang="en-US" dirty="0"/>
              <a:t>Binding energies per nucleon:</a:t>
            </a:r>
          </a:p>
          <a:p>
            <a:pPr marL="682468" indent="-682468">
              <a:spcBef>
                <a:spcPts val="600"/>
              </a:spcBef>
            </a:pPr>
            <a:endParaRPr lang="en-US" dirty="0" smtClean="0"/>
          </a:p>
          <a:p>
            <a:pPr marL="682468" indent="-682468">
              <a:spcBef>
                <a:spcPts val="600"/>
              </a:spcBef>
            </a:pPr>
            <a:r>
              <a:rPr lang="en-US" dirty="0" smtClean="0"/>
              <a:t>		    7.6 MeV   8.4 MeV  8.7 MeV</a:t>
            </a:r>
          </a:p>
        </p:txBody>
      </p:sp>
      <p:sp>
        <p:nvSpPr>
          <p:cNvPr id="19" name="Text Placeholder 18"/>
          <p:cNvSpPr>
            <a:spLocks noGrp="1"/>
          </p:cNvSpPr>
          <p:nvPr>
            <p:ph type="body" sz="quarter" idx="13"/>
          </p:nvPr>
        </p:nvSpPr>
        <p:spPr>
          <a:xfrm>
            <a:off x="0" y="6457892"/>
            <a:ext cx="184720" cy="400105"/>
          </a:xfrm>
        </p:spPr>
        <p:txBody>
          <a:bodyPr/>
          <a:lstStyle/>
          <a:p>
            <a:endParaRPr lang="en-US" dirty="0"/>
          </a:p>
        </p:txBody>
      </p:sp>
      <p:grpSp>
        <p:nvGrpSpPr>
          <p:cNvPr id="2" name="Group 5"/>
          <p:cNvGrpSpPr>
            <a:grpSpLocks/>
          </p:cNvGrpSpPr>
          <p:nvPr/>
        </p:nvGrpSpPr>
        <p:grpSpPr bwMode="auto">
          <a:xfrm>
            <a:off x="1886057" y="2217003"/>
            <a:ext cx="922516" cy="830997"/>
            <a:chOff x="2502023" y="5486400"/>
            <a:chExt cx="923250" cy="831732"/>
          </a:xfrm>
        </p:grpSpPr>
        <p:sp>
          <p:nvSpPr>
            <p:cNvPr id="7" name="TextBox 6"/>
            <p:cNvSpPr txBox="1"/>
            <p:nvPr/>
          </p:nvSpPr>
          <p:spPr>
            <a:xfrm>
              <a:off x="2502023" y="5486400"/>
              <a:ext cx="613156" cy="831732"/>
            </a:xfrm>
            <a:prstGeom prst="rect">
              <a:avLst/>
            </a:prstGeom>
            <a:noFill/>
          </p:spPr>
          <p:txBody>
            <a:bodyPr wrap="none">
              <a:spAutoFit/>
            </a:bodyPr>
            <a:lstStyle/>
            <a:p>
              <a:pPr algn="r">
                <a:defRPr/>
              </a:pPr>
              <a:r>
                <a:rPr lang="en-US" dirty="0">
                  <a:latin typeface="Linux Libertine" panose="02000503000000000000" pitchFamily="2" charset="0"/>
                </a:rPr>
                <a:t>236</a:t>
              </a:r>
            </a:p>
            <a:p>
              <a:pPr algn="r">
                <a:defRPr/>
              </a:pPr>
              <a:r>
                <a:rPr lang="en-US" dirty="0">
                  <a:latin typeface="Linux Libertine" panose="02000503000000000000" pitchFamily="2" charset="0"/>
                </a:rPr>
                <a:t>92</a:t>
              </a:r>
            </a:p>
          </p:txBody>
        </p:sp>
        <p:sp>
          <p:nvSpPr>
            <p:cNvPr id="8" name="TextBox 7"/>
            <p:cNvSpPr txBox="1"/>
            <p:nvPr/>
          </p:nvSpPr>
          <p:spPr>
            <a:xfrm>
              <a:off x="2935648" y="5556312"/>
              <a:ext cx="489625" cy="646902"/>
            </a:xfrm>
            <a:prstGeom prst="rect">
              <a:avLst/>
            </a:prstGeom>
            <a:noFill/>
          </p:spPr>
          <p:txBody>
            <a:bodyPr wrap="none">
              <a:spAutoFit/>
            </a:bodyPr>
            <a:lstStyle/>
            <a:p>
              <a:pPr>
                <a:defRPr/>
              </a:pPr>
              <a:r>
                <a:rPr lang="en-US" sz="3600" dirty="0">
                  <a:latin typeface="Linux Libertine" panose="02000503000000000000" pitchFamily="2" charset="0"/>
                </a:rPr>
                <a:t>U</a:t>
              </a:r>
              <a:endParaRPr lang="en-US" sz="3600" baseline="30000" dirty="0">
                <a:latin typeface="Linux Libertine" panose="02000503000000000000" pitchFamily="2" charset="0"/>
              </a:endParaRPr>
            </a:p>
          </p:txBody>
        </p:sp>
      </p:grpSp>
      <p:grpSp>
        <p:nvGrpSpPr>
          <p:cNvPr id="4" name="Group 8"/>
          <p:cNvGrpSpPr>
            <a:grpSpLocks/>
          </p:cNvGrpSpPr>
          <p:nvPr/>
        </p:nvGrpSpPr>
        <p:grpSpPr bwMode="auto">
          <a:xfrm>
            <a:off x="6546550" y="2216998"/>
            <a:ext cx="579475" cy="830997"/>
            <a:chOff x="2787411" y="5486400"/>
            <a:chExt cx="579739" cy="831735"/>
          </a:xfrm>
        </p:grpSpPr>
        <p:sp>
          <p:nvSpPr>
            <p:cNvPr id="10" name="TextBox 9"/>
            <p:cNvSpPr txBox="1"/>
            <p:nvPr/>
          </p:nvSpPr>
          <p:spPr>
            <a:xfrm>
              <a:off x="2787411" y="5486400"/>
              <a:ext cx="327483" cy="831735"/>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0</a:t>
              </a:r>
            </a:p>
          </p:txBody>
        </p:sp>
        <p:sp>
          <p:nvSpPr>
            <p:cNvPr id="11" name="TextBox 10"/>
            <p:cNvSpPr txBox="1"/>
            <p:nvPr/>
          </p:nvSpPr>
          <p:spPr>
            <a:xfrm>
              <a:off x="2935426" y="5556312"/>
              <a:ext cx="431724" cy="646905"/>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sp>
        <p:nvSpPr>
          <p:cNvPr id="12" name="TextBox 11"/>
          <p:cNvSpPr txBox="1"/>
          <p:nvPr/>
        </p:nvSpPr>
        <p:spPr>
          <a:xfrm>
            <a:off x="5867402" y="2293200"/>
            <a:ext cx="768117"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+ 3</a:t>
            </a:r>
            <a:endParaRPr lang="en-US" sz="3600" baseline="30000" dirty="0">
              <a:latin typeface="Linux Libertine" panose="02000503000000000000" pitchFamily="2" charset="0"/>
            </a:endParaRPr>
          </a:p>
        </p:txBody>
      </p:sp>
      <p:sp>
        <p:nvSpPr>
          <p:cNvPr id="13" name="TextBox 12"/>
          <p:cNvSpPr txBox="1"/>
          <p:nvPr/>
        </p:nvSpPr>
        <p:spPr>
          <a:xfrm>
            <a:off x="2819404" y="2251924"/>
            <a:ext cx="639763" cy="647700"/>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grpSp>
        <p:nvGrpSpPr>
          <p:cNvPr id="5" name="Group 13"/>
          <p:cNvGrpSpPr>
            <a:grpSpLocks/>
          </p:cNvGrpSpPr>
          <p:nvPr/>
        </p:nvGrpSpPr>
        <p:grpSpPr bwMode="auto">
          <a:xfrm>
            <a:off x="3510071" y="2217003"/>
            <a:ext cx="1129306" cy="830997"/>
            <a:chOff x="2501956" y="5486400"/>
            <a:chExt cx="1129237" cy="831732"/>
          </a:xfrm>
        </p:grpSpPr>
        <p:sp>
          <p:nvSpPr>
            <p:cNvPr id="15" name="TextBox 14"/>
            <p:cNvSpPr txBox="1"/>
            <p:nvPr/>
          </p:nvSpPr>
          <p:spPr>
            <a:xfrm>
              <a:off x="2501956" y="5486400"/>
              <a:ext cx="612630" cy="831732"/>
            </a:xfrm>
            <a:prstGeom prst="rect">
              <a:avLst/>
            </a:prstGeom>
            <a:noFill/>
          </p:spPr>
          <p:txBody>
            <a:bodyPr wrap="none">
              <a:spAutoFit/>
            </a:bodyPr>
            <a:lstStyle/>
            <a:p>
              <a:pPr algn="r">
                <a:defRPr/>
              </a:pPr>
              <a:r>
                <a:rPr lang="en-US" dirty="0">
                  <a:latin typeface="Linux Libertine" panose="02000503000000000000" pitchFamily="2" charset="0"/>
                </a:rPr>
                <a:t>140</a:t>
              </a:r>
            </a:p>
            <a:p>
              <a:pPr algn="r">
                <a:defRPr/>
              </a:pPr>
              <a:r>
                <a:rPr lang="en-US" dirty="0">
                  <a:latin typeface="Linux Libertine" panose="02000503000000000000" pitchFamily="2" charset="0"/>
                </a:rPr>
                <a:t>54</a:t>
              </a:r>
            </a:p>
          </p:txBody>
        </p:sp>
        <p:sp>
          <p:nvSpPr>
            <p:cNvPr id="16" name="TextBox 15"/>
            <p:cNvSpPr txBox="1"/>
            <p:nvPr/>
          </p:nvSpPr>
          <p:spPr>
            <a:xfrm>
              <a:off x="2935211" y="5556312"/>
              <a:ext cx="695982" cy="646903"/>
            </a:xfrm>
            <a:prstGeom prst="rect">
              <a:avLst/>
            </a:prstGeom>
            <a:noFill/>
          </p:spPr>
          <p:txBody>
            <a:bodyPr wrap="none">
              <a:spAutoFit/>
            </a:bodyPr>
            <a:lstStyle/>
            <a:p>
              <a:pPr>
                <a:defRPr/>
              </a:pPr>
              <a:r>
                <a:rPr lang="en-US" sz="3600" dirty="0" err="1">
                  <a:latin typeface="Linux Libertine" panose="02000503000000000000" pitchFamily="2" charset="0"/>
                </a:rPr>
                <a:t>Xe</a:t>
              </a:r>
              <a:endParaRPr lang="en-US" sz="3600" baseline="30000" dirty="0">
                <a:latin typeface="Linux Libertine" panose="02000503000000000000" pitchFamily="2" charset="0"/>
              </a:endParaRPr>
            </a:p>
          </p:txBody>
        </p:sp>
      </p:grpSp>
      <p:sp>
        <p:nvSpPr>
          <p:cNvPr id="17" name="TextBox 16"/>
          <p:cNvSpPr txBox="1"/>
          <p:nvPr/>
        </p:nvSpPr>
        <p:spPr>
          <a:xfrm>
            <a:off x="4572002" y="2251924"/>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6" name="Group 20"/>
          <p:cNvGrpSpPr>
            <a:grpSpLocks/>
          </p:cNvGrpSpPr>
          <p:nvPr/>
        </p:nvGrpSpPr>
        <p:grpSpPr bwMode="auto">
          <a:xfrm>
            <a:off x="5006879" y="2217003"/>
            <a:ext cx="871222" cy="830997"/>
            <a:chOff x="2644705" y="5486400"/>
            <a:chExt cx="871503" cy="831732"/>
          </a:xfrm>
        </p:grpSpPr>
        <p:sp>
          <p:nvSpPr>
            <p:cNvPr id="22" name="TextBox 21"/>
            <p:cNvSpPr txBox="1"/>
            <p:nvPr/>
          </p:nvSpPr>
          <p:spPr>
            <a:xfrm>
              <a:off x="2644705" y="5486400"/>
              <a:ext cx="470152" cy="831732"/>
            </a:xfrm>
            <a:prstGeom prst="rect">
              <a:avLst/>
            </a:prstGeom>
            <a:noFill/>
          </p:spPr>
          <p:txBody>
            <a:bodyPr wrap="none">
              <a:spAutoFit/>
            </a:bodyPr>
            <a:lstStyle/>
            <a:p>
              <a:pPr algn="r">
                <a:defRPr/>
              </a:pPr>
              <a:r>
                <a:rPr lang="en-US" dirty="0">
                  <a:latin typeface="Linux Libertine" panose="02000503000000000000" pitchFamily="2" charset="0"/>
                </a:rPr>
                <a:t>93</a:t>
              </a:r>
            </a:p>
            <a:p>
              <a:pPr algn="r">
                <a:defRPr/>
              </a:pPr>
              <a:r>
                <a:rPr lang="en-US" dirty="0">
                  <a:latin typeface="Linux Libertine" panose="02000503000000000000" pitchFamily="2" charset="0"/>
                </a:rPr>
                <a:t>38</a:t>
              </a:r>
            </a:p>
          </p:txBody>
        </p:sp>
        <p:sp>
          <p:nvSpPr>
            <p:cNvPr id="23" name="TextBox 22"/>
            <p:cNvSpPr txBox="1"/>
            <p:nvPr/>
          </p:nvSpPr>
          <p:spPr>
            <a:xfrm>
              <a:off x="2935412" y="5556312"/>
              <a:ext cx="580796" cy="646902"/>
            </a:xfrm>
            <a:prstGeom prst="rect">
              <a:avLst/>
            </a:prstGeom>
            <a:noFill/>
          </p:spPr>
          <p:txBody>
            <a:bodyPr wrap="none">
              <a:spAutoFit/>
            </a:bodyPr>
            <a:lstStyle/>
            <a:p>
              <a:pPr>
                <a:defRPr/>
              </a:pPr>
              <a:r>
                <a:rPr lang="en-US" sz="3600" dirty="0" err="1">
                  <a:latin typeface="Linux Libertine" panose="02000503000000000000" pitchFamily="2" charset="0"/>
                </a:rPr>
                <a:t>Sr</a:t>
              </a:r>
              <a:endParaRPr lang="en-US" sz="3600" baseline="30000" dirty="0">
                <a:latin typeface="Linux Libertine" panose="02000503000000000000" pitchFamily="2" charset="0"/>
              </a:endParaRPr>
            </a:p>
          </p:txBody>
        </p:sp>
      </p:grpSp>
      <p:sp>
        <p:nvSpPr>
          <p:cNvPr id="9" name="TextBox 8"/>
          <p:cNvSpPr txBox="1"/>
          <p:nvPr/>
        </p:nvSpPr>
        <p:spPr>
          <a:xfrm>
            <a:off x="1" y="4114800"/>
            <a:ext cx="9144000" cy="1200329"/>
          </a:xfrm>
          <a:prstGeom prst="rect">
            <a:avLst/>
          </a:prstGeom>
          <a:noFill/>
        </p:spPr>
        <p:txBody>
          <a:bodyPr wrap="square" rtlCol="0">
            <a:spAutoFit/>
          </a:bodyPr>
          <a:lstStyle/>
          <a:p>
            <a:r>
              <a:rPr lang="en-US" sz="3600" dirty="0" smtClean="0">
                <a:latin typeface="Linux Libertine" panose="02000503000000000000" pitchFamily="2" charset="0"/>
              </a:rPr>
              <a:t>(140 × </a:t>
            </a:r>
            <a:r>
              <a:rPr lang="en-US" sz="3600" dirty="0" smtClean="0">
                <a:latin typeface="Linux Libertine" panose="02000503000000000000" pitchFamily="2" charset="0"/>
                <a:ea typeface="Linux Libertine" panose="02000503000000000000" pitchFamily="2" charset="0"/>
                <a:cs typeface="Linux Libertine" panose="02000503000000000000" pitchFamily="2" charset="0"/>
              </a:rPr>
              <a:t>–</a:t>
            </a:r>
            <a:r>
              <a:rPr lang="en-US" sz="3600" dirty="0" smtClean="0">
                <a:latin typeface="Linux Libertine" panose="02000503000000000000" pitchFamily="2" charset="0"/>
              </a:rPr>
              <a:t>8.4 MeV) + (93 × </a:t>
            </a:r>
            <a:r>
              <a:rPr lang="en-US" sz="3600" dirty="0" smtClean="0">
                <a:latin typeface="Linux Libertine" panose="02000503000000000000" pitchFamily="2" charset="0"/>
                <a:ea typeface="Linux Libertine" panose="02000503000000000000" pitchFamily="2" charset="0"/>
                <a:cs typeface="Linux Libertine" panose="02000503000000000000" pitchFamily="2" charset="0"/>
              </a:rPr>
              <a:t>–</a:t>
            </a:r>
            <a:r>
              <a:rPr lang="en-US" sz="3600" dirty="0" smtClean="0">
                <a:latin typeface="Linux Libertine" panose="02000503000000000000" pitchFamily="2" charset="0"/>
              </a:rPr>
              <a:t>8.7 MeV) </a:t>
            </a:r>
            <a:r>
              <a:rPr lang="en-US" sz="3600" dirty="0" smtClean="0">
                <a:latin typeface="Linux Libertine" panose="02000503000000000000" pitchFamily="2" charset="0"/>
                <a:ea typeface="Linux Libertine" panose="02000503000000000000" pitchFamily="2" charset="0"/>
                <a:cs typeface="Linux Libertine" panose="02000503000000000000" pitchFamily="2" charset="0"/>
              </a:rPr>
              <a:t>– </a:t>
            </a:r>
          </a:p>
          <a:p>
            <a:r>
              <a:rPr lang="en-US" sz="3600" dirty="0">
                <a:latin typeface="Linux Libertine" panose="02000503000000000000" pitchFamily="2" charset="0"/>
                <a:ea typeface="Linux Libertine" panose="02000503000000000000" pitchFamily="2" charset="0"/>
                <a:cs typeface="Linux Libertine" panose="02000503000000000000" pitchFamily="2" charset="0"/>
              </a:rPr>
              <a:t>	</a:t>
            </a:r>
            <a:r>
              <a:rPr lang="en-US" sz="3600" dirty="0" smtClean="0">
                <a:latin typeface="Linux Libertine" panose="02000503000000000000" pitchFamily="2" charset="0"/>
                <a:ea typeface="Linux Libertine" panose="02000503000000000000" pitchFamily="2" charset="0"/>
                <a:cs typeface="Linux Libertine" panose="02000503000000000000" pitchFamily="2" charset="0"/>
              </a:rPr>
              <a:t>					(236 × –7.6 MeV)</a:t>
            </a:r>
            <a:endParaRPr lang="en-US" sz="3600" dirty="0" smtClean="0">
              <a:latin typeface="Linux Libertine" panose="02000503000000000000" pitchFamily="2" charset="0"/>
            </a:endParaRPr>
          </a:p>
        </p:txBody>
      </p:sp>
      <p:sp>
        <p:nvSpPr>
          <p:cNvPr id="21" name="TextBox 20"/>
          <p:cNvSpPr txBox="1"/>
          <p:nvPr/>
        </p:nvSpPr>
        <p:spPr>
          <a:xfrm>
            <a:off x="1" y="5315129"/>
            <a:ext cx="9144000" cy="646331"/>
          </a:xfrm>
          <a:prstGeom prst="rect">
            <a:avLst/>
          </a:prstGeom>
          <a:noFill/>
        </p:spPr>
        <p:txBody>
          <a:bodyPr wrap="square" rtlCol="0">
            <a:spAutoFit/>
          </a:bodyPr>
          <a:lstStyle/>
          <a:p>
            <a:r>
              <a:rPr lang="en-US" sz="3600" dirty="0" smtClean="0">
                <a:latin typeface="Linux Libertine" panose="02000503000000000000" pitchFamily="2" charset="0"/>
              </a:rPr>
              <a:t> = </a:t>
            </a:r>
            <a:r>
              <a:rPr lang="en-US" sz="3600" dirty="0" smtClean="0">
                <a:latin typeface="Linux Libertine" panose="02000503000000000000" pitchFamily="2" charset="0"/>
                <a:ea typeface="Linux Libertine" panose="02000503000000000000" pitchFamily="2" charset="0"/>
                <a:cs typeface="Linux Libertine" panose="02000503000000000000" pitchFamily="2" charset="0"/>
              </a:rPr>
              <a:t>–</a:t>
            </a:r>
            <a:r>
              <a:rPr lang="en-US" sz="3600" dirty="0" smtClean="0">
                <a:latin typeface="Linux Libertine" panose="02000503000000000000" pitchFamily="2" charset="0"/>
              </a:rPr>
              <a:t>191.5</a:t>
            </a:r>
            <a:r>
              <a:rPr lang="en-US" sz="3600" dirty="0" smtClean="0">
                <a:latin typeface="Linux Libertine" panose="02000503000000000000" pitchFamily="2" charset="0"/>
                <a:ea typeface="Linux Libertine" panose="02000503000000000000" pitchFamily="2" charset="0"/>
                <a:cs typeface="Linux Libertine" panose="02000503000000000000" pitchFamily="2" charset="0"/>
              </a:rPr>
              <a:t> MeV</a:t>
            </a:r>
            <a:endParaRPr lang="en-US" sz="3600" dirty="0" smtClean="0">
              <a:latin typeface="Linux Libertine" panose="02000503000000000000" pitchFamily="2" charset="0"/>
            </a:endParaRPr>
          </a:p>
        </p:txBody>
      </p:sp>
    </p:spTree>
    <p:extLst>
      <p:ext uri="{BB962C8B-B14F-4D97-AF65-F5344CB8AC3E}">
        <p14:creationId xmlns:p14="http://schemas.microsoft.com/office/powerpoint/2010/main" val="303543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1.1 Objectives</a:t>
            </a:r>
            <a:endParaRPr lang="en-US" dirty="0"/>
          </a:p>
        </p:txBody>
      </p:sp>
      <p:sp>
        <p:nvSpPr>
          <p:cNvPr id="16387" name="Content Placeholder 3"/>
          <p:cNvSpPr>
            <a:spLocks noGrp="1"/>
          </p:cNvSpPr>
          <p:nvPr>
            <p:ph idx="1"/>
          </p:nvPr>
        </p:nvSpPr>
        <p:spPr>
          <a:xfrm>
            <a:off x="0" y="533402"/>
            <a:ext cx="9144000" cy="1755032"/>
          </a:xfrm>
        </p:spPr>
        <p:txBody>
          <a:bodyPr/>
          <a:lstStyle/>
          <a:p>
            <a:pPr>
              <a:spcBef>
                <a:spcPts val="600"/>
              </a:spcBef>
            </a:pPr>
            <a:r>
              <a:rPr lang="en-US" dirty="0" smtClean="0"/>
              <a:t>Given a plot of nuclear binding energies, explain trends in elemental abundances in the sun.</a:t>
            </a:r>
          </a:p>
        </p:txBody>
      </p:sp>
      <p:sp>
        <p:nvSpPr>
          <p:cNvPr id="4" name="Text Placeholder 3"/>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un Elements"/>
          <p:cNvGraphicFramePr/>
          <p:nvPr/>
        </p:nvGraphicFramePr>
        <p:xfrm>
          <a:off x="1" y="143540"/>
          <a:ext cx="9143998" cy="65709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solidFill>
                  <a:schemeClr val="accent5"/>
                </a:solidFill>
              </a:rPr>
              <a:t>Chapters</a:t>
            </a:r>
            <a:endParaRPr lang="en-US" dirty="0">
              <a:solidFill>
                <a:schemeClr val="accent5"/>
              </a:solidFill>
            </a:endParaRPr>
          </a:p>
        </p:txBody>
      </p:sp>
      <p:sp>
        <p:nvSpPr>
          <p:cNvPr id="5" name="Content Placeholder 4"/>
          <p:cNvSpPr>
            <a:spLocks noGrp="1"/>
          </p:cNvSpPr>
          <p:nvPr>
            <p:ph idx="1"/>
          </p:nvPr>
        </p:nvSpPr>
        <p:spPr>
          <a:xfrm>
            <a:off x="152400" y="762000"/>
            <a:ext cx="8839200" cy="4524311"/>
          </a:xfrm>
        </p:spPr>
        <p:txBody>
          <a:bodyPr/>
          <a:lstStyle/>
          <a:p>
            <a:pPr eaLnBrk="1" hangingPunct="1">
              <a:defRPr/>
            </a:pPr>
            <a:r>
              <a:rPr lang="en-US" dirty="0" smtClean="0">
                <a:solidFill>
                  <a:schemeClr val="tx1">
                    <a:lumMod val="65000"/>
                  </a:schemeClr>
                </a:solidFill>
              </a:rPr>
              <a:t>1, Atomic structure</a:t>
            </a:r>
          </a:p>
          <a:p>
            <a:pPr eaLnBrk="1" hangingPunct="1">
              <a:defRPr/>
            </a:pPr>
            <a:r>
              <a:rPr lang="en-US" dirty="0" smtClean="0">
                <a:solidFill>
                  <a:schemeClr val="tx1"/>
                </a:solidFill>
              </a:rPr>
              <a:t>2, Molecular structure &amp; bonding</a:t>
            </a:r>
          </a:p>
          <a:p>
            <a:pPr eaLnBrk="1" hangingPunct="1">
              <a:defRPr/>
            </a:pPr>
            <a:r>
              <a:rPr lang="en-US" dirty="0" smtClean="0">
                <a:solidFill>
                  <a:schemeClr val="tx1">
                    <a:lumMod val="65000"/>
                  </a:schemeClr>
                </a:solidFill>
              </a:rPr>
              <a:t>3, Structures of simple solids</a:t>
            </a:r>
          </a:p>
          <a:p>
            <a:pPr eaLnBrk="1" hangingPunct="1">
              <a:defRPr/>
            </a:pPr>
            <a:r>
              <a:rPr lang="en-US" dirty="0" smtClean="0">
                <a:solidFill>
                  <a:schemeClr val="tx1">
                    <a:lumMod val="65000"/>
                  </a:schemeClr>
                </a:solidFill>
              </a:rPr>
              <a:t>6, Molecular symmetry</a:t>
            </a:r>
          </a:p>
          <a:p>
            <a:pPr eaLnBrk="1" hangingPunct="1">
              <a:defRPr/>
            </a:pPr>
            <a:r>
              <a:rPr lang="en-US" dirty="0">
                <a:solidFill>
                  <a:schemeClr val="tx1">
                    <a:lumMod val="65000"/>
                  </a:schemeClr>
                </a:solidFill>
              </a:rPr>
              <a:t>7</a:t>
            </a:r>
            <a:r>
              <a:rPr lang="en-US" dirty="0" smtClean="0">
                <a:solidFill>
                  <a:schemeClr val="tx1">
                    <a:lumMod val="65000"/>
                  </a:schemeClr>
                </a:solidFill>
              </a:rPr>
              <a:t>, Introduction to coordination compounds</a:t>
            </a:r>
          </a:p>
          <a:p>
            <a:pPr marL="682468" indent="-682468">
              <a:defRPr/>
            </a:pPr>
            <a:r>
              <a:rPr lang="en-US" dirty="0" smtClean="0">
                <a:solidFill>
                  <a:schemeClr val="tx1">
                    <a:lumMod val="65000"/>
                  </a:schemeClr>
                </a:solidFill>
              </a:rPr>
              <a:t>20, </a:t>
            </a:r>
            <a:r>
              <a:rPr lang="en-US" i="1" dirty="0" smtClean="0">
                <a:solidFill>
                  <a:schemeClr val="tx1">
                    <a:lumMod val="65000"/>
                  </a:schemeClr>
                </a:solidFill>
              </a:rPr>
              <a:t>d</a:t>
            </a:r>
            <a:r>
              <a:rPr lang="en-US" dirty="0" smtClean="0">
                <a:solidFill>
                  <a:schemeClr val="tx1">
                    <a:lumMod val="65000"/>
                  </a:schemeClr>
                </a:solidFill>
              </a:rPr>
              <a:t>-Metal complexes:  electronic structure and spectra</a:t>
            </a:r>
            <a:endParaRPr lang="en-US" dirty="0">
              <a:solidFill>
                <a:schemeClr val="tx1">
                  <a:lumMod val="65000"/>
                </a:schemeClr>
              </a:solidFill>
            </a:endParaRPr>
          </a:p>
        </p:txBody>
      </p:sp>
      <p:sp>
        <p:nvSpPr>
          <p:cNvPr id="7172" name="Text Placeholder 5"/>
          <p:cNvSpPr>
            <a:spLocks noGrp="1"/>
          </p:cNvSpPr>
          <p:nvPr>
            <p:ph type="body" sz="quarter" idx="13"/>
          </p:nvPr>
        </p:nvSpPr>
        <p:spPr>
          <a:xfrm>
            <a:off x="1" y="6457890"/>
            <a:ext cx="184702" cy="397172"/>
          </a:xfrm>
        </p:spPr>
        <p:txBody>
          <a:bodyPr/>
          <a:lstStyle/>
          <a:p>
            <a:pPr eaLnBrk="1" hangingPunct="1"/>
            <a:endParaRPr lang="en-US" dirty="0" smtClean="0"/>
          </a:p>
        </p:txBody>
      </p:sp>
      <p:pic>
        <p:nvPicPr>
          <p:cNvPr id="8" name="Chap 2, MO" descr="figure 2-21"/>
          <p:cNvPicPr>
            <a:picLocks noChangeAspect="1" noChangeArrowheads="1"/>
          </p:cNvPicPr>
          <p:nvPr/>
        </p:nvPicPr>
        <p:blipFill>
          <a:blip r:embed="rId3"/>
          <a:srcRect b="8044"/>
          <a:stretch>
            <a:fillRect/>
          </a:stretch>
        </p:blipFill>
        <p:spPr bwMode="auto">
          <a:xfrm>
            <a:off x="5486400" y="2132017"/>
            <a:ext cx="3581400" cy="4713287"/>
          </a:xfrm>
          <a:prstGeom prst="rect">
            <a:avLst/>
          </a:prstGeom>
          <a:noFill/>
          <a:ln w="9525">
            <a:noFill/>
            <a:miter lim="800000"/>
            <a:headEnd/>
            <a:tailEnd/>
          </a:ln>
        </p:spPr>
      </p:pic>
    </p:spTree>
    <p:extLst>
      <p:ext uri="{BB962C8B-B14F-4D97-AF65-F5344CB8AC3E}">
        <p14:creationId xmlns:p14="http://schemas.microsoft.com/office/powerpoint/2010/main" val="31256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arth's Elements"/>
          <p:cNvGraphicFramePr/>
          <p:nvPr/>
        </p:nvGraphicFramePr>
        <p:xfrm>
          <a:off x="0" y="142875"/>
          <a:ext cx="9144000" cy="65722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1.1 Objectives</a:t>
            </a:r>
            <a:endParaRPr lang="en-US" dirty="0"/>
          </a:p>
        </p:txBody>
      </p:sp>
      <p:sp>
        <p:nvSpPr>
          <p:cNvPr id="16387" name="Content Placeholder 3"/>
          <p:cNvSpPr>
            <a:spLocks noGrp="1"/>
          </p:cNvSpPr>
          <p:nvPr>
            <p:ph idx="1"/>
          </p:nvPr>
        </p:nvSpPr>
        <p:spPr>
          <a:xfrm>
            <a:off x="0" y="533400"/>
            <a:ext cx="9144000" cy="1200803"/>
          </a:xfrm>
        </p:spPr>
        <p:txBody>
          <a:bodyPr/>
          <a:lstStyle/>
          <a:p>
            <a:pPr>
              <a:spcBef>
                <a:spcPts val="600"/>
              </a:spcBef>
            </a:pPr>
            <a:r>
              <a:rPr lang="en-US" dirty="0" smtClean="0"/>
              <a:t>Know that carbon catalyzes conversion of H to He.</a:t>
            </a:r>
          </a:p>
        </p:txBody>
      </p:sp>
      <p:sp>
        <p:nvSpPr>
          <p:cNvPr id="4" name="Text Placeholder 3"/>
          <p:cNvSpPr>
            <a:spLocks noGrp="1"/>
          </p:cNvSpPr>
          <p:nvPr>
            <p:ph type="body" sz="quarter" idx="13"/>
          </p:nvPr>
        </p:nvSpPr>
        <p:spPr>
          <a:xfrm>
            <a:off x="0" y="6457890"/>
            <a:ext cx="184702" cy="397172"/>
          </a:xfrm>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sz="3600" dirty="0">
                <a:solidFill>
                  <a:schemeClr val="tx1"/>
                </a:solidFill>
              </a:rPr>
              <a:t>Carbon-catalyzed synthesis of He from H</a:t>
            </a:r>
          </a:p>
        </p:txBody>
      </p:sp>
      <p:sp>
        <p:nvSpPr>
          <p:cNvPr id="26627" name="Content Placeholder 4"/>
          <p:cNvSpPr>
            <a:spLocks noGrp="1"/>
          </p:cNvSpPr>
          <p:nvPr>
            <p:ph idx="1"/>
          </p:nvPr>
        </p:nvSpPr>
        <p:spPr>
          <a:xfrm>
            <a:off x="0" y="725269"/>
            <a:ext cx="9144000" cy="5429107"/>
          </a:xfrm>
        </p:spPr>
        <p:txBody>
          <a:bodyPr/>
          <a:lstStyle/>
          <a:p>
            <a:pPr>
              <a:spcBef>
                <a:spcPts val="2999"/>
              </a:spcBef>
              <a:tabLst>
                <a:tab pos="4399534" algn="r"/>
                <a:tab pos="4510631" algn="l"/>
              </a:tabLst>
            </a:pPr>
            <a:r>
              <a:rPr lang="en-US" sz="2800" dirty="0"/>
              <a:t>Proton capture</a:t>
            </a:r>
            <a:r>
              <a:rPr lang="en-US" sz="3200" dirty="0"/>
              <a:t>	</a:t>
            </a:r>
            <a:endParaRPr lang="en-US" sz="2800" dirty="0"/>
          </a:p>
          <a:p>
            <a:pPr>
              <a:spcBef>
                <a:spcPts val="2999"/>
              </a:spcBef>
              <a:tabLst>
                <a:tab pos="4399534" algn="r"/>
                <a:tab pos="4510631" algn="l"/>
              </a:tabLst>
            </a:pPr>
            <a:r>
              <a:rPr lang="en-US" sz="2800" dirty="0"/>
              <a:t>Positron decay</a:t>
            </a:r>
            <a:endParaRPr lang="en-US" sz="3200" dirty="0"/>
          </a:p>
          <a:p>
            <a:pPr>
              <a:spcBef>
                <a:spcPts val="2999"/>
              </a:spcBef>
              <a:tabLst>
                <a:tab pos="4399534" algn="r"/>
                <a:tab pos="4510631" algn="l"/>
              </a:tabLst>
            </a:pPr>
            <a:r>
              <a:rPr lang="en-US" sz="2800" dirty="0"/>
              <a:t>Proton capture</a:t>
            </a:r>
            <a:endParaRPr lang="en-US" dirty="0" smtClean="0"/>
          </a:p>
          <a:p>
            <a:pPr>
              <a:spcBef>
                <a:spcPts val="2999"/>
              </a:spcBef>
              <a:tabLst>
                <a:tab pos="4399534" algn="r"/>
                <a:tab pos="4510631" algn="l"/>
              </a:tabLst>
            </a:pPr>
            <a:r>
              <a:rPr lang="en-US" sz="2800" dirty="0"/>
              <a:t>Proton capture</a:t>
            </a:r>
            <a:endParaRPr lang="en-US" dirty="0" smtClean="0"/>
          </a:p>
          <a:p>
            <a:pPr>
              <a:spcBef>
                <a:spcPts val="2999"/>
              </a:spcBef>
              <a:tabLst>
                <a:tab pos="4399534" algn="r"/>
                <a:tab pos="4510631" algn="l"/>
              </a:tabLst>
            </a:pPr>
            <a:r>
              <a:rPr lang="en-US" sz="2800" dirty="0"/>
              <a:t>Positron decay</a:t>
            </a:r>
          </a:p>
          <a:p>
            <a:pPr>
              <a:spcBef>
                <a:spcPts val="2999"/>
              </a:spcBef>
              <a:tabLst>
                <a:tab pos="4399534" algn="r"/>
                <a:tab pos="4510631" algn="l"/>
              </a:tabLst>
            </a:pPr>
            <a:r>
              <a:rPr lang="en-US" sz="2800" dirty="0"/>
              <a:t>Proton capture</a:t>
            </a:r>
            <a:endParaRPr lang="en-US" sz="1000" dirty="0"/>
          </a:p>
          <a:p>
            <a:pPr>
              <a:spcBef>
                <a:spcPts val="1799"/>
              </a:spcBef>
              <a:tabLst>
                <a:tab pos="4399534" algn="r"/>
                <a:tab pos="4510631" algn="l"/>
              </a:tabLst>
            </a:pPr>
            <a:r>
              <a:rPr lang="en-US" dirty="0" smtClean="0"/>
              <a:t>Sum:</a:t>
            </a:r>
          </a:p>
        </p:txBody>
      </p:sp>
      <p:sp>
        <p:nvSpPr>
          <p:cNvPr id="96" name="Text Placeholder 95"/>
          <p:cNvSpPr>
            <a:spLocks noGrp="1"/>
          </p:cNvSpPr>
          <p:nvPr>
            <p:ph type="body" sz="quarter" idx="13"/>
          </p:nvPr>
        </p:nvSpPr>
        <p:spPr>
          <a:xfrm>
            <a:off x="0" y="6457890"/>
            <a:ext cx="184702" cy="397172"/>
          </a:xfrm>
        </p:spPr>
        <p:txBody>
          <a:bodyPr/>
          <a:lstStyle/>
          <a:p>
            <a:endParaRPr lang="en-US"/>
          </a:p>
        </p:txBody>
      </p:sp>
      <p:cxnSp>
        <p:nvCxnSpPr>
          <p:cNvPr id="8" name="Straight Connector 7"/>
          <p:cNvCxnSpPr/>
          <p:nvPr/>
        </p:nvCxnSpPr>
        <p:spPr>
          <a:xfrm>
            <a:off x="304803" y="5484817"/>
            <a:ext cx="86106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630" name="Group 14"/>
          <p:cNvGrpSpPr>
            <a:grpSpLocks/>
          </p:cNvGrpSpPr>
          <p:nvPr/>
        </p:nvGrpSpPr>
        <p:grpSpPr bwMode="auto">
          <a:xfrm>
            <a:off x="2805022" y="671516"/>
            <a:ext cx="773436" cy="830997"/>
            <a:chOff x="2644702" y="5486400"/>
            <a:chExt cx="773783" cy="831733"/>
          </a:xfrm>
        </p:grpSpPr>
        <p:sp>
          <p:nvSpPr>
            <p:cNvPr id="16" name="TextBox 15"/>
            <p:cNvSpPr txBox="1"/>
            <p:nvPr/>
          </p:nvSpPr>
          <p:spPr>
            <a:xfrm>
              <a:off x="2644702" y="5486400"/>
              <a:ext cx="470211" cy="831733"/>
            </a:xfrm>
            <a:prstGeom prst="rect">
              <a:avLst/>
            </a:prstGeom>
            <a:noFill/>
          </p:spPr>
          <p:txBody>
            <a:bodyPr wrap="none">
              <a:spAutoFit/>
            </a:bodyPr>
            <a:lstStyle/>
            <a:p>
              <a:pPr algn="r">
                <a:defRPr/>
              </a:pPr>
              <a:r>
                <a:rPr lang="en-US" dirty="0">
                  <a:latin typeface="Linux Libertine" panose="02000503000000000000" pitchFamily="2" charset="0"/>
                </a:rPr>
                <a:t>12</a:t>
              </a:r>
            </a:p>
            <a:p>
              <a:pPr algn="r">
                <a:defRPr/>
              </a:pPr>
              <a:r>
                <a:rPr lang="en-US" dirty="0">
                  <a:latin typeface="Linux Libertine" panose="02000503000000000000" pitchFamily="2" charset="0"/>
                </a:rPr>
                <a:t>6</a:t>
              </a:r>
            </a:p>
          </p:txBody>
        </p:sp>
        <p:sp>
          <p:nvSpPr>
            <p:cNvPr id="17" name="TextBox 16"/>
            <p:cNvSpPr txBox="1"/>
            <p:nvPr/>
          </p:nvSpPr>
          <p:spPr>
            <a:xfrm>
              <a:off x="2935444" y="5556312"/>
              <a:ext cx="483041" cy="646903"/>
            </a:xfrm>
            <a:prstGeom prst="rect">
              <a:avLst/>
            </a:prstGeom>
            <a:noFill/>
          </p:spPr>
          <p:txBody>
            <a:bodyPr wrap="none">
              <a:spAutoFit/>
            </a:bodyPr>
            <a:lstStyle/>
            <a:p>
              <a:pPr>
                <a:defRPr/>
              </a:pPr>
              <a:r>
                <a:rPr lang="en-US" sz="3600" dirty="0">
                  <a:latin typeface="Linux Libertine" panose="02000503000000000000" pitchFamily="2" charset="0"/>
                </a:rPr>
                <a:t>C</a:t>
              </a:r>
              <a:endParaRPr lang="en-US" sz="3600" baseline="30000" dirty="0">
                <a:latin typeface="Linux Libertine" panose="02000503000000000000" pitchFamily="2" charset="0"/>
              </a:endParaRPr>
            </a:p>
          </p:txBody>
        </p:sp>
      </p:grpSp>
      <p:grpSp>
        <p:nvGrpSpPr>
          <p:cNvPr id="26631" name="Group 17"/>
          <p:cNvGrpSpPr>
            <a:grpSpLocks/>
          </p:cNvGrpSpPr>
          <p:nvPr/>
        </p:nvGrpSpPr>
        <p:grpSpPr bwMode="auto">
          <a:xfrm>
            <a:off x="2873287" y="2217741"/>
            <a:ext cx="773436" cy="830997"/>
            <a:chOff x="2644705" y="5486400"/>
            <a:chExt cx="773780" cy="831733"/>
          </a:xfrm>
        </p:grpSpPr>
        <p:sp>
          <p:nvSpPr>
            <p:cNvPr id="19" name="TextBox 18"/>
            <p:cNvSpPr txBox="1"/>
            <p:nvPr/>
          </p:nvSpPr>
          <p:spPr>
            <a:xfrm>
              <a:off x="2644705" y="5486400"/>
              <a:ext cx="470209" cy="831733"/>
            </a:xfrm>
            <a:prstGeom prst="rect">
              <a:avLst/>
            </a:prstGeom>
            <a:noFill/>
          </p:spPr>
          <p:txBody>
            <a:bodyPr wrap="none">
              <a:spAutoFit/>
            </a:bodyPr>
            <a:lstStyle/>
            <a:p>
              <a:pPr algn="r">
                <a:defRPr/>
              </a:pPr>
              <a:r>
                <a:rPr lang="en-US" dirty="0">
                  <a:latin typeface="Linux Libertine" panose="02000503000000000000" pitchFamily="2" charset="0"/>
                </a:rPr>
                <a:t>13</a:t>
              </a:r>
            </a:p>
            <a:p>
              <a:pPr algn="r">
                <a:defRPr/>
              </a:pPr>
              <a:r>
                <a:rPr lang="en-US" dirty="0">
                  <a:latin typeface="Linux Libertine" panose="02000503000000000000" pitchFamily="2" charset="0"/>
                </a:rPr>
                <a:t>6</a:t>
              </a:r>
            </a:p>
          </p:txBody>
        </p:sp>
        <p:sp>
          <p:nvSpPr>
            <p:cNvPr id="20" name="TextBox 19"/>
            <p:cNvSpPr txBox="1"/>
            <p:nvPr/>
          </p:nvSpPr>
          <p:spPr>
            <a:xfrm>
              <a:off x="2935446" y="5556312"/>
              <a:ext cx="483039" cy="646903"/>
            </a:xfrm>
            <a:prstGeom prst="rect">
              <a:avLst/>
            </a:prstGeom>
            <a:noFill/>
          </p:spPr>
          <p:txBody>
            <a:bodyPr wrap="none">
              <a:spAutoFit/>
            </a:bodyPr>
            <a:lstStyle/>
            <a:p>
              <a:pPr>
                <a:defRPr/>
              </a:pPr>
              <a:r>
                <a:rPr lang="en-US" sz="3600" dirty="0">
                  <a:latin typeface="Linux Libertine" panose="02000503000000000000" pitchFamily="2" charset="0"/>
                </a:rPr>
                <a:t>C</a:t>
              </a:r>
              <a:endParaRPr lang="en-US" sz="3600" baseline="30000" dirty="0">
                <a:latin typeface="Linux Libertine" panose="02000503000000000000" pitchFamily="2" charset="0"/>
              </a:endParaRPr>
            </a:p>
          </p:txBody>
        </p:sp>
      </p:grpSp>
      <p:grpSp>
        <p:nvGrpSpPr>
          <p:cNvPr id="26632" name="Group 26"/>
          <p:cNvGrpSpPr>
            <a:grpSpLocks/>
          </p:cNvGrpSpPr>
          <p:nvPr/>
        </p:nvGrpSpPr>
        <p:grpSpPr bwMode="auto">
          <a:xfrm>
            <a:off x="6275090" y="4648197"/>
            <a:ext cx="624358" cy="830997"/>
            <a:chOff x="2787428" y="5486400"/>
            <a:chExt cx="624939" cy="831735"/>
          </a:xfrm>
        </p:grpSpPr>
        <p:sp>
          <p:nvSpPr>
            <p:cNvPr id="28" name="TextBox 27"/>
            <p:cNvSpPr txBox="1"/>
            <p:nvPr/>
          </p:nvSpPr>
          <p:spPr>
            <a:xfrm>
              <a:off x="2787428" y="5486400"/>
              <a:ext cx="327639" cy="831735"/>
            </a:xfrm>
            <a:prstGeom prst="rect">
              <a:avLst/>
            </a:prstGeom>
            <a:noFill/>
          </p:spPr>
          <p:txBody>
            <a:bodyPr wrap="none">
              <a:spAutoFit/>
            </a:bodyPr>
            <a:lstStyle/>
            <a:p>
              <a:pPr algn="r">
                <a:defRPr/>
              </a:pPr>
              <a:r>
                <a:rPr lang="en-US" dirty="0">
                  <a:latin typeface="Linux Libertine" panose="02000503000000000000" pitchFamily="2" charset="0"/>
                </a:rPr>
                <a:t>4</a:t>
              </a:r>
            </a:p>
            <a:p>
              <a:pPr algn="r">
                <a:defRPr/>
              </a:pPr>
              <a:r>
                <a:rPr lang="en-US" dirty="0">
                  <a:latin typeface="Linux Libertine" panose="02000503000000000000" pitchFamily="2" charset="0"/>
                </a:rPr>
                <a:t>2</a:t>
              </a:r>
            </a:p>
          </p:txBody>
        </p:sp>
        <p:sp>
          <p:nvSpPr>
            <p:cNvPr id="29" name="TextBox 28"/>
            <p:cNvSpPr txBox="1"/>
            <p:nvPr/>
          </p:nvSpPr>
          <p:spPr>
            <a:xfrm>
              <a:off x="2935511" y="5556312"/>
              <a:ext cx="476856" cy="646905"/>
            </a:xfrm>
            <a:prstGeom prst="rect">
              <a:avLst/>
            </a:prstGeom>
            <a:noFill/>
          </p:spPr>
          <p:txBody>
            <a:bodyPr wrap="none">
              <a:spAutoFit/>
            </a:bodyPr>
            <a:lstStyle/>
            <a:p>
              <a:pPr>
                <a:defRPr/>
              </a:pPr>
              <a:r>
                <a:rPr lang="en-US" sz="3600" dirty="0">
                  <a:latin typeface="Symbol" pitchFamily="18" charset="2"/>
                </a:rPr>
                <a:t>a</a:t>
              </a:r>
              <a:endParaRPr lang="en-US" sz="3600" baseline="30000" dirty="0">
                <a:latin typeface="Linux Libertine" panose="02000503000000000000" pitchFamily="2" charset="0"/>
              </a:endParaRPr>
            </a:p>
          </p:txBody>
        </p:sp>
      </p:grpSp>
      <p:sp>
        <p:nvSpPr>
          <p:cNvPr id="32" name="TextBox 31"/>
          <p:cNvSpPr txBox="1"/>
          <p:nvPr/>
        </p:nvSpPr>
        <p:spPr>
          <a:xfrm>
            <a:off x="6202366" y="1555754"/>
            <a:ext cx="561330"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e</a:t>
            </a:r>
            <a:r>
              <a:rPr lang="en-US" sz="3600" baseline="30000" dirty="0">
                <a:latin typeface="Linux Libertine" panose="02000503000000000000" pitchFamily="2" charset="0"/>
              </a:rPr>
              <a:t>+</a:t>
            </a:r>
          </a:p>
        </p:txBody>
      </p:sp>
      <p:sp>
        <p:nvSpPr>
          <p:cNvPr id="26634" name="TextBox 32"/>
          <p:cNvSpPr txBox="1">
            <a:spLocks noChangeArrowheads="1"/>
          </p:cNvSpPr>
          <p:nvPr/>
        </p:nvSpPr>
        <p:spPr bwMode="auto">
          <a:xfrm>
            <a:off x="7100888" y="1555754"/>
            <a:ext cx="425450" cy="646113"/>
          </a:xfrm>
          <a:prstGeom prst="rect">
            <a:avLst/>
          </a:prstGeom>
          <a:noFill/>
          <a:ln w="9525">
            <a:noFill/>
            <a:miter lim="800000"/>
            <a:headEnd/>
            <a:tailEnd/>
          </a:ln>
        </p:spPr>
        <p:txBody>
          <a:bodyPr wrap="none" lIns="91419" tIns="45710" rIns="91419" bIns="45710">
            <a:spAutoFit/>
          </a:bodyPr>
          <a:lstStyle/>
          <a:p>
            <a:r>
              <a:rPr lang="en-US" sz="3600">
                <a:latin typeface="Symbol" pitchFamily="18" charset="2"/>
              </a:rPr>
              <a:t>n</a:t>
            </a:r>
            <a:endParaRPr lang="en-US" sz="3600" baseline="30000">
              <a:latin typeface="Symbol" pitchFamily="18" charset="2"/>
            </a:endParaRPr>
          </a:p>
        </p:txBody>
      </p:sp>
      <p:grpSp>
        <p:nvGrpSpPr>
          <p:cNvPr id="26635" name="Group 34"/>
          <p:cNvGrpSpPr>
            <a:grpSpLocks/>
          </p:cNvGrpSpPr>
          <p:nvPr/>
        </p:nvGrpSpPr>
        <p:grpSpPr bwMode="auto">
          <a:xfrm>
            <a:off x="3982719" y="2217735"/>
            <a:ext cx="571461" cy="830997"/>
            <a:chOff x="2787408" y="5486400"/>
            <a:chExt cx="571714" cy="831736"/>
          </a:xfrm>
        </p:grpSpPr>
        <p:sp>
          <p:nvSpPr>
            <p:cNvPr id="36" name="TextBox 35"/>
            <p:cNvSpPr txBox="1"/>
            <p:nvPr/>
          </p:nvSpPr>
          <p:spPr>
            <a:xfrm>
              <a:off x="2787408" y="5486400"/>
              <a:ext cx="327479" cy="831736"/>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1</a:t>
              </a:r>
            </a:p>
          </p:txBody>
        </p:sp>
        <p:sp>
          <p:nvSpPr>
            <p:cNvPr id="37" name="TextBox 36"/>
            <p:cNvSpPr txBox="1"/>
            <p:nvPr/>
          </p:nvSpPr>
          <p:spPr>
            <a:xfrm>
              <a:off x="2935421" y="5556312"/>
              <a:ext cx="423701" cy="646906"/>
            </a:xfrm>
            <a:prstGeom prst="rect">
              <a:avLst/>
            </a:prstGeom>
            <a:noFill/>
          </p:spPr>
          <p:txBody>
            <a:bodyPr wrap="none">
              <a:spAutoFit/>
            </a:bodyPr>
            <a:lstStyle/>
            <a:p>
              <a:pPr>
                <a:defRPr/>
              </a:pPr>
              <a:r>
                <a:rPr lang="en-US" sz="3600" dirty="0">
                  <a:latin typeface="Linux Libertine" panose="02000503000000000000" pitchFamily="2" charset="0"/>
                </a:rPr>
                <a:t>p</a:t>
              </a:r>
              <a:endParaRPr lang="en-US" sz="3600" baseline="30000" dirty="0">
                <a:latin typeface="Linux Libertine" panose="02000503000000000000" pitchFamily="2" charset="0"/>
              </a:endParaRPr>
            </a:p>
          </p:txBody>
        </p:sp>
      </p:grpSp>
      <p:sp>
        <p:nvSpPr>
          <p:cNvPr id="38" name="TextBox 37"/>
          <p:cNvSpPr txBox="1"/>
          <p:nvPr/>
        </p:nvSpPr>
        <p:spPr>
          <a:xfrm>
            <a:off x="6705600" y="1479550"/>
            <a:ext cx="439738" cy="646113"/>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26637" name="Group 39"/>
          <p:cNvGrpSpPr>
            <a:grpSpLocks/>
          </p:cNvGrpSpPr>
          <p:nvPr/>
        </p:nvGrpSpPr>
        <p:grpSpPr bwMode="auto">
          <a:xfrm>
            <a:off x="5167214" y="671516"/>
            <a:ext cx="797481" cy="830997"/>
            <a:chOff x="2644735" y="5486400"/>
            <a:chExt cx="798316" cy="831733"/>
          </a:xfrm>
        </p:grpSpPr>
        <p:sp>
          <p:nvSpPr>
            <p:cNvPr id="41" name="TextBox 40"/>
            <p:cNvSpPr txBox="1"/>
            <p:nvPr/>
          </p:nvSpPr>
          <p:spPr>
            <a:xfrm>
              <a:off x="2644735" y="5486400"/>
              <a:ext cx="470492" cy="831733"/>
            </a:xfrm>
            <a:prstGeom prst="rect">
              <a:avLst/>
            </a:prstGeom>
            <a:noFill/>
          </p:spPr>
          <p:txBody>
            <a:bodyPr wrap="none">
              <a:spAutoFit/>
            </a:bodyPr>
            <a:lstStyle/>
            <a:p>
              <a:pPr algn="r">
                <a:defRPr/>
              </a:pPr>
              <a:r>
                <a:rPr lang="en-US" dirty="0">
                  <a:latin typeface="Linux Libertine" panose="02000503000000000000" pitchFamily="2" charset="0"/>
                </a:rPr>
                <a:t>13</a:t>
              </a:r>
            </a:p>
            <a:p>
              <a:pPr algn="r">
                <a:defRPr/>
              </a:pPr>
              <a:r>
                <a:rPr lang="en-US" dirty="0">
                  <a:latin typeface="Linux Libertine" panose="02000503000000000000" pitchFamily="2" charset="0"/>
                </a:rPr>
                <a:t>7</a:t>
              </a:r>
            </a:p>
          </p:txBody>
        </p:sp>
        <p:sp>
          <p:nvSpPr>
            <p:cNvPr id="42" name="TextBox 41"/>
            <p:cNvSpPr txBox="1"/>
            <p:nvPr/>
          </p:nvSpPr>
          <p:spPr>
            <a:xfrm>
              <a:off x="2935650" y="5556312"/>
              <a:ext cx="507401" cy="646903"/>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sp>
        <p:nvSpPr>
          <p:cNvPr id="26638" name="TextBox 42"/>
          <p:cNvSpPr txBox="1">
            <a:spLocks noChangeArrowheads="1"/>
          </p:cNvSpPr>
          <p:nvPr/>
        </p:nvSpPr>
        <p:spPr bwMode="auto">
          <a:xfrm>
            <a:off x="6332538" y="763591"/>
            <a:ext cx="373062" cy="646112"/>
          </a:xfrm>
          <a:prstGeom prst="rect">
            <a:avLst/>
          </a:prstGeom>
          <a:noFill/>
          <a:ln w="9525">
            <a:noFill/>
            <a:miter lim="800000"/>
            <a:headEnd/>
            <a:tailEnd/>
          </a:ln>
        </p:spPr>
        <p:txBody>
          <a:bodyPr wrap="none" lIns="91419" tIns="45710" rIns="91419" bIns="45710">
            <a:spAutoFit/>
          </a:bodyPr>
          <a:lstStyle/>
          <a:p>
            <a:r>
              <a:rPr lang="en-US" sz="3600">
                <a:latin typeface="Symbol" pitchFamily="18" charset="2"/>
              </a:rPr>
              <a:t>g</a:t>
            </a:r>
            <a:endParaRPr lang="en-US" sz="3600" baseline="30000">
              <a:latin typeface="Symbol" pitchFamily="18" charset="2"/>
            </a:endParaRPr>
          </a:p>
        </p:txBody>
      </p:sp>
      <p:grpSp>
        <p:nvGrpSpPr>
          <p:cNvPr id="26639" name="Group 43"/>
          <p:cNvGrpSpPr>
            <a:grpSpLocks/>
          </p:cNvGrpSpPr>
          <p:nvPr/>
        </p:nvGrpSpPr>
        <p:grpSpPr bwMode="auto">
          <a:xfrm>
            <a:off x="3920803" y="671509"/>
            <a:ext cx="571462" cy="830997"/>
            <a:chOff x="2787408" y="5486400"/>
            <a:chExt cx="571713" cy="831736"/>
          </a:xfrm>
        </p:grpSpPr>
        <p:sp>
          <p:nvSpPr>
            <p:cNvPr id="45" name="TextBox 44"/>
            <p:cNvSpPr txBox="1"/>
            <p:nvPr/>
          </p:nvSpPr>
          <p:spPr>
            <a:xfrm>
              <a:off x="2787408" y="5486400"/>
              <a:ext cx="327477" cy="831736"/>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1</a:t>
              </a:r>
            </a:p>
          </p:txBody>
        </p:sp>
        <p:sp>
          <p:nvSpPr>
            <p:cNvPr id="46" name="TextBox 45"/>
            <p:cNvSpPr txBox="1"/>
            <p:nvPr/>
          </p:nvSpPr>
          <p:spPr>
            <a:xfrm>
              <a:off x="2935421" y="5556312"/>
              <a:ext cx="423700" cy="646906"/>
            </a:xfrm>
            <a:prstGeom prst="rect">
              <a:avLst/>
            </a:prstGeom>
            <a:noFill/>
          </p:spPr>
          <p:txBody>
            <a:bodyPr wrap="none">
              <a:spAutoFit/>
            </a:bodyPr>
            <a:lstStyle/>
            <a:p>
              <a:pPr>
                <a:defRPr/>
              </a:pPr>
              <a:r>
                <a:rPr lang="en-US" sz="3600" dirty="0">
                  <a:latin typeface="Linux Libertine" panose="02000503000000000000" pitchFamily="2" charset="0"/>
                </a:rPr>
                <a:t>p</a:t>
              </a:r>
              <a:endParaRPr lang="en-US" sz="3600" baseline="30000" dirty="0">
                <a:latin typeface="Linux Libertine" panose="02000503000000000000" pitchFamily="2" charset="0"/>
              </a:endParaRPr>
            </a:p>
          </p:txBody>
        </p:sp>
      </p:grpSp>
      <p:sp>
        <p:nvSpPr>
          <p:cNvPr id="47" name="TextBox 46"/>
          <p:cNvSpPr txBox="1"/>
          <p:nvPr/>
        </p:nvSpPr>
        <p:spPr>
          <a:xfrm>
            <a:off x="5875340" y="685800"/>
            <a:ext cx="438150" cy="646113"/>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48" name="TextBox 47"/>
          <p:cNvSpPr txBox="1"/>
          <p:nvPr/>
        </p:nvSpPr>
        <p:spPr>
          <a:xfrm>
            <a:off x="4503738" y="685800"/>
            <a:ext cx="639762" cy="646113"/>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sp>
        <p:nvSpPr>
          <p:cNvPr id="49" name="TextBox 48"/>
          <p:cNvSpPr txBox="1"/>
          <p:nvPr/>
        </p:nvSpPr>
        <p:spPr>
          <a:xfrm>
            <a:off x="3530600" y="685800"/>
            <a:ext cx="439738" cy="646113"/>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26643" name="Group 52"/>
          <p:cNvGrpSpPr>
            <a:grpSpLocks/>
          </p:cNvGrpSpPr>
          <p:nvPr/>
        </p:nvGrpSpPr>
        <p:grpSpPr bwMode="auto">
          <a:xfrm>
            <a:off x="5167223" y="1447802"/>
            <a:ext cx="773436" cy="830997"/>
            <a:chOff x="2644702" y="5486400"/>
            <a:chExt cx="773783" cy="831732"/>
          </a:xfrm>
        </p:grpSpPr>
        <p:sp>
          <p:nvSpPr>
            <p:cNvPr id="54" name="TextBox 53"/>
            <p:cNvSpPr txBox="1"/>
            <p:nvPr/>
          </p:nvSpPr>
          <p:spPr>
            <a:xfrm>
              <a:off x="2644702" y="5486400"/>
              <a:ext cx="470211" cy="831732"/>
            </a:xfrm>
            <a:prstGeom prst="rect">
              <a:avLst/>
            </a:prstGeom>
            <a:noFill/>
          </p:spPr>
          <p:txBody>
            <a:bodyPr wrap="none">
              <a:spAutoFit/>
            </a:bodyPr>
            <a:lstStyle/>
            <a:p>
              <a:pPr algn="r">
                <a:defRPr/>
              </a:pPr>
              <a:r>
                <a:rPr lang="en-US" dirty="0">
                  <a:latin typeface="Linux Libertine" panose="02000503000000000000" pitchFamily="2" charset="0"/>
                </a:rPr>
                <a:t>13</a:t>
              </a:r>
            </a:p>
            <a:p>
              <a:pPr algn="r">
                <a:defRPr/>
              </a:pPr>
              <a:r>
                <a:rPr lang="en-US" dirty="0">
                  <a:latin typeface="Linux Libertine" panose="02000503000000000000" pitchFamily="2" charset="0"/>
                </a:rPr>
                <a:t>6</a:t>
              </a:r>
            </a:p>
          </p:txBody>
        </p:sp>
        <p:sp>
          <p:nvSpPr>
            <p:cNvPr id="55" name="TextBox 54"/>
            <p:cNvSpPr txBox="1"/>
            <p:nvPr/>
          </p:nvSpPr>
          <p:spPr>
            <a:xfrm>
              <a:off x="2935444" y="5556312"/>
              <a:ext cx="483041" cy="646902"/>
            </a:xfrm>
            <a:prstGeom prst="rect">
              <a:avLst/>
            </a:prstGeom>
            <a:noFill/>
          </p:spPr>
          <p:txBody>
            <a:bodyPr wrap="none">
              <a:spAutoFit/>
            </a:bodyPr>
            <a:lstStyle/>
            <a:p>
              <a:pPr>
                <a:defRPr/>
              </a:pPr>
              <a:r>
                <a:rPr lang="en-US" sz="3600" dirty="0">
                  <a:latin typeface="Linux Libertine" panose="02000503000000000000" pitchFamily="2" charset="0"/>
                </a:rPr>
                <a:t>C</a:t>
              </a:r>
              <a:endParaRPr lang="en-US" sz="3600" baseline="30000" dirty="0">
                <a:latin typeface="Linux Libertine" panose="02000503000000000000" pitchFamily="2" charset="0"/>
              </a:endParaRPr>
            </a:p>
          </p:txBody>
        </p:sp>
      </p:grpSp>
      <p:sp>
        <p:nvSpPr>
          <p:cNvPr id="60" name="TextBox 59"/>
          <p:cNvSpPr txBox="1"/>
          <p:nvPr/>
        </p:nvSpPr>
        <p:spPr>
          <a:xfrm>
            <a:off x="5875340" y="1479550"/>
            <a:ext cx="438150" cy="646113"/>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61" name="TextBox 60"/>
          <p:cNvSpPr txBox="1"/>
          <p:nvPr/>
        </p:nvSpPr>
        <p:spPr>
          <a:xfrm>
            <a:off x="4503738" y="1479550"/>
            <a:ext cx="639762" cy="646113"/>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grpSp>
        <p:nvGrpSpPr>
          <p:cNvPr id="26646" name="Group 62"/>
          <p:cNvGrpSpPr>
            <a:grpSpLocks/>
          </p:cNvGrpSpPr>
          <p:nvPr/>
        </p:nvGrpSpPr>
        <p:grpSpPr bwMode="auto">
          <a:xfrm>
            <a:off x="3713059" y="1447802"/>
            <a:ext cx="795898" cy="830997"/>
            <a:chOff x="2646215" y="5486400"/>
            <a:chExt cx="795235" cy="831732"/>
          </a:xfrm>
        </p:grpSpPr>
        <p:sp>
          <p:nvSpPr>
            <p:cNvPr id="64" name="TextBox 63"/>
            <p:cNvSpPr txBox="1"/>
            <p:nvPr/>
          </p:nvSpPr>
          <p:spPr>
            <a:xfrm>
              <a:off x="2646215" y="5486400"/>
              <a:ext cx="469608" cy="831732"/>
            </a:xfrm>
            <a:prstGeom prst="rect">
              <a:avLst/>
            </a:prstGeom>
            <a:noFill/>
          </p:spPr>
          <p:txBody>
            <a:bodyPr wrap="none">
              <a:spAutoFit/>
            </a:bodyPr>
            <a:lstStyle/>
            <a:p>
              <a:pPr algn="r">
                <a:defRPr/>
              </a:pPr>
              <a:r>
                <a:rPr lang="en-US" dirty="0">
                  <a:latin typeface="Linux Libertine" panose="02000503000000000000" pitchFamily="2" charset="0"/>
                </a:rPr>
                <a:t>13</a:t>
              </a:r>
            </a:p>
            <a:p>
              <a:pPr algn="r">
                <a:defRPr/>
              </a:pPr>
              <a:r>
                <a:rPr lang="en-US" dirty="0">
                  <a:latin typeface="Linux Libertine" panose="02000503000000000000" pitchFamily="2" charset="0"/>
                </a:rPr>
                <a:t>7</a:t>
              </a:r>
            </a:p>
          </p:txBody>
        </p:sp>
        <p:sp>
          <p:nvSpPr>
            <p:cNvPr id="65" name="TextBox 64"/>
            <p:cNvSpPr txBox="1"/>
            <p:nvPr/>
          </p:nvSpPr>
          <p:spPr>
            <a:xfrm>
              <a:off x="2935002" y="5556312"/>
              <a:ext cx="506448" cy="646902"/>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grpSp>
        <p:nvGrpSpPr>
          <p:cNvPr id="26647" name="Group 68"/>
          <p:cNvGrpSpPr>
            <a:grpSpLocks/>
          </p:cNvGrpSpPr>
          <p:nvPr/>
        </p:nvGrpSpPr>
        <p:grpSpPr bwMode="auto">
          <a:xfrm>
            <a:off x="5167215" y="2217741"/>
            <a:ext cx="797480" cy="830997"/>
            <a:chOff x="2644737" y="5486400"/>
            <a:chExt cx="798313" cy="831733"/>
          </a:xfrm>
        </p:grpSpPr>
        <p:sp>
          <p:nvSpPr>
            <p:cNvPr id="70" name="TextBox 69"/>
            <p:cNvSpPr txBox="1"/>
            <p:nvPr/>
          </p:nvSpPr>
          <p:spPr>
            <a:xfrm>
              <a:off x="2644737" y="5486400"/>
              <a:ext cx="470491" cy="831733"/>
            </a:xfrm>
            <a:prstGeom prst="rect">
              <a:avLst/>
            </a:prstGeom>
            <a:noFill/>
          </p:spPr>
          <p:txBody>
            <a:bodyPr wrap="none">
              <a:spAutoFit/>
            </a:bodyPr>
            <a:lstStyle/>
            <a:p>
              <a:pPr algn="r">
                <a:defRPr/>
              </a:pPr>
              <a:r>
                <a:rPr lang="en-US" dirty="0">
                  <a:latin typeface="Linux Libertine" panose="02000503000000000000" pitchFamily="2" charset="0"/>
                </a:rPr>
                <a:t>14</a:t>
              </a:r>
            </a:p>
            <a:p>
              <a:pPr algn="r">
                <a:defRPr/>
              </a:pPr>
              <a:r>
                <a:rPr lang="en-US" dirty="0">
                  <a:latin typeface="Linux Libertine" panose="02000503000000000000" pitchFamily="2" charset="0"/>
                </a:rPr>
                <a:t>7</a:t>
              </a:r>
            </a:p>
          </p:txBody>
        </p:sp>
        <p:sp>
          <p:nvSpPr>
            <p:cNvPr id="71" name="TextBox 70"/>
            <p:cNvSpPr txBox="1"/>
            <p:nvPr/>
          </p:nvSpPr>
          <p:spPr>
            <a:xfrm>
              <a:off x="2935651" y="5556312"/>
              <a:ext cx="507399" cy="646903"/>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sp>
        <p:nvSpPr>
          <p:cNvPr id="72" name="TextBox 71"/>
          <p:cNvSpPr txBox="1"/>
          <p:nvPr/>
        </p:nvSpPr>
        <p:spPr>
          <a:xfrm>
            <a:off x="5875340" y="2249490"/>
            <a:ext cx="438150"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73" name="TextBox 72"/>
          <p:cNvSpPr txBox="1"/>
          <p:nvPr/>
        </p:nvSpPr>
        <p:spPr>
          <a:xfrm>
            <a:off x="4503738" y="2249490"/>
            <a:ext cx="639762" cy="646112"/>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sp>
        <p:nvSpPr>
          <p:cNvPr id="77" name="TextBox 76"/>
          <p:cNvSpPr txBox="1"/>
          <p:nvPr/>
        </p:nvSpPr>
        <p:spPr>
          <a:xfrm>
            <a:off x="3581400" y="2249490"/>
            <a:ext cx="439738"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26651" name="TextBox 77"/>
          <p:cNvSpPr txBox="1">
            <a:spLocks noChangeArrowheads="1"/>
          </p:cNvSpPr>
          <p:nvPr/>
        </p:nvSpPr>
        <p:spPr bwMode="auto">
          <a:xfrm>
            <a:off x="6332538" y="2209801"/>
            <a:ext cx="373062" cy="646113"/>
          </a:xfrm>
          <a:prstGeom prst="rect">
            <a:avLst/>
          </a:prstGeom>
          <a:noFill/>
          <a:ln w="9525">
            <a:noFill/>
            <a:miter lim="800000"/>
            <a:headEnd/>
            <a:tailEnd/>
          </a:ln>
        </p:spPr>
        <p:txBody>
          <a:bodyPr wrap="none" lIns="91419" tIns="45710" rIns="91419" bIns="45710">
            <a:spAutoFit/>
          </a:bodyPr>
          <a:lstStyle/>
          <a:p>
            <a:r>
              <a:rPr lang="en-US" sz="3600">
                <a:latin typeface="Symbol" pitchFamily="18" charset="2"/>
              </a:rPr>
              <a:t>g</a:t>
            </a:r>
            <a:endParaRPr lang="en-US" sz="3600" baseline="30000">
              <a:latin typeface="Symbol" pitchFamily="18" charset="2"/>
            </a:endParaRPr>
          </a:p>
        </p:txBody>
      </p:sp>
      <p:grpSp>
        <p:nvGrpSpPr>
          <p:cNvPr id="26652" name="Group 78"/>
          <p:cNvGrpSpPr>
            <a:grpSpLocks/>
          </p:cNvGrpSpPr>
          <p:nvPr/>
        </p:nvGrpSpPr>
        <p:grpSpPr bwMode="auto">
          <a:xfrm>
            <a:off x="2874861" y="3055939"/>
            <a:ext cx="795896" cy="830997"/>
            <a:chOff x="2646221" y="5486400"/>
            <a:chExt cx="795230" cy="831733"/>
          </a:xfrm>
        </p:grpSpPr>
        <p:sp>
          <p:nvSpPr>
            <p:cNvPr id="80" name="TextBox 79"/>
            <p:cNvSpPr txBox="1"/>
            <p:nvPr/>
          </p:nvSpPr>
          <p:spPr>
            <a:xfrm>
              <a:off x="2646221" y="5486400"/>
              <a:ext cx="469606" cy="831733"/>
            </a:xfrm>
            <a:prstGeom prst="rect">
              <a:avLst/>
            </a:prstGeom>
            <a:noFill/>
          </p:spPr>
          <p:txBody>
            <a:bodyPr wrap="none">
              <a:spAutoFit/>
            </a:bodyPr>
            <a:lstStyle/>
            <a:p>
              <a:pPr algn="r">
                <a:defRPr/>
              </a:pPr>
              <a:r>
                <a:rPr lang="en-US" dirty="0">
                  <a:latin typeface="Linux Libertine" panose="02000503000000000000" pitchFamily="2" charset="0"/>
                </a:rPr>
                <a:t>14</a:t>
              </a:r>
            </a:p>
            <a:p>
              <a:pPr algn="r">
                <a:defRPr/>
              </a:pPr>
              <a:r>
                <a:rPr lang="en-US" dirty="0">
                  <a:latin typeface="Linux Libertine" panose="02000503000000000000" pitchFamily="2" charset="0"/>
                </a:rPr>
                <a:t>7</a:t>
              </a:r>
            </a:p>
          </p:txBody>
        </p:sp>
        <p:sp>
          <p:nvSpPr>
            <p:cNvPr id="81" name="TextBox 80"/>
            <p:cNvSpPr txBox="1"/>
            <p:nvPr/>
          </p:nvSpPr>
          <p:spPr>
            <a:xfrm>
              <a:off x="2935005" y="5556312"/>
              <a:ext cx="506446" cy="646903"/>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grpSp>
        <p:nvGrpSpPr>
          <p:cNvPr id="26653" name="Group 81"/>
          <p:cNvGrpSpPr>
            <a:grpSpLocks/>
          </p:cNvGrpSpPr>
          <p:nvPr/>
        </p:nvGrpSpPr>
        <p:grpSpPr bwMode="auto">
          <a:xfrm>
            <a:off x="3982719" y="3055934"/>
            <a:ext cx="571461" cy="830997"/>
            <a:chOff x="2787408" y="5486400"/>
            <a:chExt cx="571714" cy="831736"/>
          </a:xfrm>
        </p:grpSpPr>
        <p:sp>
          <p:nvSpPr>
            <p:cNvPr id="83" name="TextBox 82"/>
            <p:cNvSpPr txBox="1"/>
            <p:nvPr/>
          </p:nvSpPr>
          <p:spPr>
            <a:xfrm>
              <a:off x="2787408" y="5486400"/>
              <a:ext cx="327479" cy="831736"/>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1</a:t>
              </a:r>
            </a:p>
          </p:txBody>
        </p:sp>
        <p:sp>
          <p:nvSpPr>
            <p:cNvPr id="84" name="TextBox 83"/>
            <p:cNvSpPr txBox="1"/>
            <p:nvPr/>
          </p:nvSpPr>
          <p:spPr>
            <a:xfrm>
              <a:off x="2935421" y="5556312"/>
              <a:ext cx="423701" cy="646906"/>
            </a:xfrm>
            <a:prstGeom prst="rect">
              <a:avLst/>
            </a:prstGeom>
            <a:noFill/>
          </p:spPr>
          <p:txBody>
            <a:bodyPr wrap="none">
              <a:spAutoFit/>
            </a:bodyPr>
            <a:lstStyle/>
            <a:p>
              <a:pPr>
                <a:defRPr/>
              </a:pPr>
              <a:r>
                <a:rPr lang="en-US" sz="3600" dirty="0">
                  <a:latin typeface="Linux Libertine" panose="02000503000000000000" pitchFamily="2" charset="0"/>
                </a:rPr>
                <a:t>p</a:t>
              </a:r>
              <a:endParaRPr lang="en-US" sz="3600" baseline="30000" dirty="0">
                <a:latin typeface="Linux Libertine" panose="02000503000000000000" pitchFamily="2" charset="0"/>
              </a:endParaRPr>
            </a:p>
          </p:txBody>
        </p:sp>
      </p:grpSp>
      <p:grpSp>
        <p:nvGrpSpPr>
          <p:cNvPr id="26654" name="Group 84"/>
          <p:cNvGrpSpPr>
            <a:grpSpLocks/>
          </p:cNvGrpSpPr>
          <p:nvPr/>
        </p:nvGrpSpPr>
        <p:grpSpPr bwMode="auto">
          <a:xfrm>
            <a:off x="5167210" y="3055939"/>
            <a:ext cx="799086" cy="830997"/>
            <a:chOff x="2644729" y="5486400"/>
            <a:chExt cx="799812" cy="831733"/>
          </a:xfrm>
        </p:grpSpPr>
        <p:sp>
          <p:nvSpPr>
            <p:cNvPr id="86" name="TextBox 85"/>
            <p:cNvSpPr txBox="1"/>
            <p:nvPr/>
          </p:nvSpPr>
          <p:spPr>
            <a:xfrm>
              <a:off x="2644729" y="5486400"/>
              <a:ext cx="470427" cy="831733"/>
            </a:xfrm>
            <a:prstGeom prst="rect">
              <a:avLst/>
            </a:prstGeom>
            <a:noFill/>
          </p:spPr>
          <p:txBody>
            <a:bodyPr wrap="none">
              <a:spAutoFit/>
            </a:bodyPr>
            <a:lstStyle/>
            <a:p>
              <a:pPr algn="r">
                <a:defRPr/>
              </a:pPr>
              <a:r>
                <a:rPr lang="en-US" dirty="0">
                  <a:latin typeface="Linux Libertine" panose="02000503000000000000" pitchFamily="2" charset="0"/>
                </a:rPr>
                <a:t>15</a:t>
              </a:r>
            </a:p>
            <a:p>
              <a:pPr algn="r">
                <a:defRPr/>
              </a:pPr>
              <a:r>
                <a:rPr lang="en-US" dirty="0">
                  <a:latin typeface="Linux Libertine" panose="02000503000000000000" pitchFamily="2" charset="0"/>
                </a:rPr>
                <a:t>8</a:t>
              </a:r>
            </a:p>
          </p:txBody>
        </p:sp>
        <p:sp>
          <p:nvSpPr>
            <p:cNvPr id="87" name="TextBox 86"/>
            <p:cNvSpPr txBox="1"/>
            <p:nvPr/>
          </p:nvSpPr>
          <p:spPr>
            <a:xfrm>
              <a:off x="2935606" y="5556312"/>
              <a:ext cx="508935" cy="646903"/>
            </a:xfrm>
            <a:prstGeom prst="rect">
              <a:avLst/>
            </a:prstGeom>
            <a:noFill/>
          </p:spPr>
          <p:txBody>
            <a:bodyPr wrap="none">
              <a:spAutoFit/>
            </a:bodyPr>
            <a:lstStyle/>
            <a:p>
              <a:pPr>
                <a:defRPr/>
              </a:pPr>
              <a:r>
                <a:rPr lang="en-US" sz="3600" dirty="0">
                  <a:latin typeface="Linux Libertine" panose="02000503000000000000" pitchFamily="2" charset="0"/>
                </a:rPr>
                <a:t>O</a:t>
              </a:r>
              <a:endParaRPr lang="en-US" sz="3600" baseline="30000" dirty="0">
                <a:latin typeface="Linux Libertine" panose="02000503000000000000" pitchFamily="2" charset="0"/>
              </a:endParaRPr>
            </a:p>
          </p:txBody>
        </p:sp>
      </p:grpSp>
      <p:sp>
        <p:nvSpPr>
          <p:cNvPr id="89" name="TextBox 88"/>
          <p:cNvSpPr txBox="1"/>
          <p:nvPr/>
        </p:nvSpPr>
        <p:spPr>
          <a:xfrm>
            <a:off x="4503738" y="3087688"/>
            <a:ext cx="639762" cy="646112"/>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sp>
        <p:nvSpPr>
          <p:cNvPr id="90" name="TextBox 89"/>
          <p:cNvSpPr txBox="1"/>
          <p:nvPr/>
        </p:nvSpPr>
        <p:spPr>
          <a:xfrm>
            <a:off x="3581400" y="3087688"/>
            <a:ext cx="439738"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26658" name="TextBox 90"/>
          <p:cNvSpPr txBox="1">
            <a:spLocks noChangeArrowheads="1"/>
          </p:cNvSpPr>
          <p:nvPr/>
        </p:nvSpPr>
        <p:spPr bwMode="auto">
          <a:xfrm>
            <a:off x="6332538" y="3048000"/>
            <a:ext cx="373062" cy="646113"/>
          </a:xfrm>
          <a:prstGeom prst="rect">
            <a:avLst/>
          </a:prstGeom>
          <a:noFill/>
          <a:ln w="9525">
            <a:noFill/>
            <a:miter lim="800000"/>
            <a:headEnd/>
            <a:tailEnd/>
          </a:ln>
        </p:spPr>
        <p:txBody>
          <a:bodyPr wrap="none" lIns="91419" tIns="45710" rIns="91419" bIns="45710">
            <a:spAutoFit/>
          </a:bodyPr>
          <a:lstStyle/>
          <a:p>
            <a:r>
              <a:rPr lang="en-US" sz="3600">
                <a:latin typeface="Symbol" pitchFamily="18" charset="2"/>
              </a:rPr>
              <a:t>g</a:t>
            </a:r>
            <a:endParaRPr lang="en-US" sz="3600" baseline="30000">
              <a:latin typeface="Symbol" pitchFamily="18" charset="2"/>
            </a:endParaRPr>
          </a:p>
        </p:txBody>
      </p:sp>
      <p:grpSp>
        <p:nvGrpSpPr>
          <p:cNvPr id="26659" name="Group 91"/>
          <p:cNvGrpSpPr>
            <a:grpSpLocks/>
          </p:cNvGrpSpPr>
          <p:nvPr/>
        </p:nvGrpSpPr>
        <p:grpSpPr bwMode="auto">
          <a:xfrm>
            <a:off x="3787673" y="3886201"/>
            <a:ext cx="799087" cy="830997"/>
            <a:chOff x="2644731" y="5486400"/>
            <a:chExt cx="799811" cy="831732"/>
          </a:xfrm>
        </p:grpSpPr>
        <p:sp>
          <p:nvSpPr>
            <p:cNvPr id="93" name="TextBox 92"/>
            <p:cNvSpPr txBox="1"/>
            <p:nvPr/>
          </p:nvSpPr>
          <p:spPr>
            <a:xfrm>
              <a:off x="2644731" y="5486400"/>
              <a:ext cx="470426" cy="831732"/>
            </a:xfrm>
            <a:prstGeom prst="rect">
              <a:avLst/>
            </a:prstGeom>
            <a:noFill/>
          </p:spPr>
          <p:txBody>
            <a:bodyPr wrap="none">
              <a:spAutoFit/>
            </a:bodyPr>
            <a:lstStyle/>
            <a:p>
              <a:pPr algn="r">
                <a:defRPr/>
              </a:pPr>
              <a:r>
                <a:rPr lang="en-US" dirty="0">
                  <a:latin typeface="Linux Libertine" panose="02000503000000000000" pitchFamily="2" charset="0"/>
                </a:rPr>
                <a:t>15</a:t>
              </a:r>
            </a:p>
            <a:p>
              <a:pPr algn="r">
                <a:defRPr/>
              </a:pPr>
              <a:r>
                <a:rPr lang="en-US" dirty="0">
                  <a:latin typeface="Linux Libertine" panose="02000503000000000000" pitchFamily="2" charset="0"/>
                </a:rPr>
                <a:t>8</a:t>
              </a:r>
            </a:p>
          </p:txBody>
        </p:sp>
        <p:sp>
          <p:nvSpPr>
            <p:cNvPr id="94" name="TextBox 93"/>
            <p:cNvSpPr txBox="1"/>
            <p:nvPr/>
          </p:nvSpPr>
          <p:spPr>
            <a:xfrm>
              <a:off x="2935608" y="5556312"/>
              <a:ext cx="508934" cy="646902"/>
            </a:xfrm>
            <a:prstGeom prst="rect">
              <a:avLst/>
            </a:prstGeom>
            <a:noFill/>
          </p:spPr>
          <p:txBody>
            <a:bodyPr wrap="none">
              <a:spAutoFit/>
            </a:bodyPr>
            <a:lstStyle/>
            <a:p>
              <a:pPr>
                <a:defRPr/>
              </a:pPr>
              <a:r>
                <a:rPr lang="en-US" sz="3600" dirty="0">
                  <a:latin typeface="Linux Libertine" panose="02000503000000000000" pitchFamily="2" charset="0"/>
                </a:rPr>
                <a:t>O</a:t>
              </a:r>
              <a:endParaRPr lang="en-US" sz="3600" baseline="30000" dirty="0">
                <a:latin typeface="Linux Libertine" panose="02000503000000000000" pitchFamily="2" charset="0"/>
              </a:endParaRPr>
            </a:p>
          </p:txBody>
        </p:sp>
      </p:grpSp>
      <p:grpSp>
        <p:nvGrpSpPr>
          <p:cNvPr id="26660" name="Group 97"/>
          <p:cNvGrpSpPr>
            <a:grpSpLocks/>
          </p:cNvGrpSpPr>
          <p:nvPr/>
        </p:nvGrpSpPr>
        <p:grpSpPr bwMode="auto">
          <a:xfrm>
            <a:off x="5167212" y="3886201"/>
            <a:ext cx="797481" cy="830997"/>
            <a:chOff x="2644738" y="5486400"/>
            <a:chExt cx="798313" cy="831732"/>
          </a:xfrm>
        </p:grpSpPr>
        <p:sp>
          <p:nvSpPr>
            <p:cNvPr id="99" name="TextBox 98"/>
            <p:cNvSpPr txBox="1"/>
            <p:nvPr/>
          </p:nvSpPr>
          <p:spPr>
            <a:xfrm>
              <a:off x="2644738" y="5486400"/>
              <a:ext cx="470490" cy="831732"/>
            </a:xfrm>
            <a:prstGeom prst="rect">
              <a:avLst/>
            </a:prstGeom>
            <a:noFill/>
          </p:spPr>
          <p:txBody>
            <a:bodyPr wrap="none">
              <a:spAutoFit/>
            </a:bodyPr>
            <a:lstStyle/>
            <a:p>
              <a:pPr algn="r">
                <a:defRPr/>
              </a:pPr>
              <a:r>
                <a:rPr lang="en-US" dirty="0">
                  <a:latin typeface="Linux Libertine" panose="02000503000000000000" pitchFamily="2" charset="0"/>
                </a:rPr>
                <a:t>15</a:t>
              </a:r>
            </a:p>
            <a:p>
              <a:pPr algn="r">
                <a:defRPr/>
              </a:pPr>
              <a:r>
                <a:rPr lang="en-US" dirty="0">
                  <a:latin typeface="Linux Libertine" panose="02000503000000000000" pitchFamily="2" charset="0"/>
                </a:rPr>
                <a:t>7</a:t>
              </a:r>
            </a:p>
          </p:txBody>
        </p:sp>
        <p:sp>
          <p:nvSpPr>
            <p:cNvPr id="100" name="TextBox 99"/>
            <p:cNvSpPr txBox="1"/>
            <p:nvPr/>
          </p:nvSpPr>
          <p:spPr>
            <a:xfrm>
              <a:off x="2935652" y="5556312"/>
              <a:ext cx="507399" cy="646902"/>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sp>
        <p:nvSpPr>
          <p:cNvPr id="101" name="TextBox 100"/>
          <p:cNvSpPr txBox="1"/>
          <p:nvPr/>
        </p:nvSpPr>
        <p:spPr>
          <a:xfrm>
            <a:off x="5875340" y="3917954"/>
            <a:ext cx="438150" cy="646113"/>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02" name="TextBox 101"/>
          <p:cNvSpPr txBox="1"/>
          <p:nvPr/>
        </p:nvSpPr>
        <p:spPr>
          <a:xfrm>
            <a:off x="4503738" y="3917954"/>
            <a:ext cx="639762" cy="646113"/>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sp>
        <p:nvSpPr>
          <p:cNvPr id="105" name="TextBox 104"/>
          <p:cNvSpPr txBox="1"/>
          <p:nvPr/>
        </p:nvSpPr>
        <p:spPr>
          <a:xfrm>
            <a:off x="6202366" y="3962403"/>
            <a:ext cx="561330"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e</a:t>
            </a:r>
            <a:r>
              <a:rPr lang="en-US" sz="3600" baseline="30000" dirty="0">
                <a:latin typeface="Linux Libertine" panose="02000503000000000000" pitchFamily="2" charset="0"/>
              </a:rPr>
              <a:t>+</a:t>
            </a:r>
          </a:p>
        </p:txBody>
      </p:sp>
      <p:sp>
        <p:nvSpPr>
          <p:cNvPr id="26664" name="TextBox 105"/>
          <p:cNvSpPr txBox="1">
            <a:spLocks noChangeArrowheads="1"/>
          </p:cNvSpPr>
          <p:nvPr/>
        </p:nvSpPr>
        <p:spPr bwMode="auto">
          <a:xfrm>
            <a:off x="7100888" y="3962402"/>
            <a:ext cx="425450" cy="646113"/>
          </a:xfrm>
          <a:prstGeom prst="rect">
            <a:avLst/>
          </a:prstGeom>
          <a:noFill/>
          <a:ln w="9525">
            <a:noFill/>
            <a:miter lim="800000"/>
            <a:headEnd/>
            <a:tailEnd/>
          </a:ln>
        </p:spPr>
        <p:txBody>
          <a:bodyPr wrap="none" lIns="91419" tIns="45710" rIns="91419" bIns="45710">
            <a:spAutoFit/>
          </a:bodyPr>
          <a:lstStyle/>
          <a:p>
            <a:r>
              <a:rPr lang="en-US" sz="3600">
                <a:latin typeface="Symbol" pitchFamily="18" charset="2"/>
              </a:rPr>
              <a:t>n</a:t>
            </a:r>
            <a:endParaRPr lang="en-US" sz="3600" baseline="30000">
              <a:latin typeface="Symbol" pitchFamily="18" charset="2"/>
            </a:endParaRPr>
          </a:p>
        </p:txBody>
      </p:sp>
      <p:sp>
        <p:nvSpPr>
          <p:cNvPr id="107" name="TextBox 106"/>
          <p:cNvSpPr txBox="1"/>
          <p:nvPr/>
        </p:nvSpPr>
        <p:spPr>
          <a:xfrm>
            <a:off x="6705600" y="3886200"/>
            <a:ext cx="439738" cy="646113"/>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26666" name="Group 118"/>
          <p:cNvGrpSpPr>
            <a:grpSpLocks/>
          </p:cNvGrpSpPr>
          <p:nvPr/>
        </p:nvGrpSpPr>
        <p:grpSpPr bwMode="auto">
          <a:xfrm>
            <a:off x="2874858" y="4656138"/>
            <a:ext cx="795896" cy="830997"/>
            <a:chOff x="2646222" y="5486400"/>
            <a:chExt cx="795228" cy="831733"/>
          </a:xfrm>
        </p:grpSpPr>
        <p:sp>
          <p:nvSpPr>
            <p:cNvPr id="120" name="TextBox 119"/>
            <p:cNvSpPr txBox="1"/>
            <p:nvPr/>
          </p:nvSpPr>
          <p:spPr>
            <a:xfrm>
              <a:off x="2646222" y="5486400"/>
              <a:ext cx="469605" cy="831733"/>
            </a:xfrm>
            <a:prstGeom prst="rect">
              <a:avLst/>
            </a:prstGeom>
            <a:noFill/>
          </p:spPr>
          <p:txBody>
            <a:bodyPr wrap="none">
              <a:spAutoFit/>
            </a:bodyPr>
            <a:lstStyle/>
            <a:p>
              <a:pPr algn="r">
                <a:defRPr/>
              </a:pPr>
              <a:r>
                <a:rPr lang="en-US" dirty="0">
                  <a:latin typeface="Linux Libertine" panose="02000503000000000000" pitchFamily="2" charset="0"/>
                </a:rPr>
                <a:t>15</a:t>
              </a:r>
            </a:p>
            <a:p>
              <a:pPr algn="r">
                <a:defRPr/>
              </a:pPr>
              <a:r>
                <a:rPr lang="en-US" dirty="0">
                  <a:latin typeface="Linux Libertine" panose="02000503000000000000" pitchFamily="2" charset="0"/>
                </a:rPr>
                <a:t>7</a:t>
              </a:r>
            </a:p>
          </p:txBody>
        </p:sp>
        <p:sp>
          <p:nvSpPr>
            <p:cNvPr id="121" name="TextBox 120"/>
            <p:cNvSpPr txBox="1"/>
            <p:nvPr/>
          </p:nvSpPr>
          <p:spPr>
            <a:xfrm>
              <a:off x="2935006" y="5556312"/>
              <a:ext cx="506444" cy="646903"/>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grpSp>
        <p:nvGrpSpPr>
          <p:cNvPr id="26667" name="Group 121"/>
          <p:cNvGrpSpPr>
            <a:grpSpLocks/>
          </p:cNvGrpSpPr>
          <p:nvPr/>
        </p:nvGrpSpPr>
        <p:grpSpPr bwMode="auto">
          <a:xfrm>
            <a:off x="3982719" y="4656135"/>
            <a:ext cx="571461" cy="830997"/>
            <a:chOff x="2787408" y="5486400"/>
            <a:chExt cx="571714" cy="831736"/>
          </a:xfrm>
        </p:grpSpPr>
        <p:sp>
          <p:nvSpPr>
            <p:cNvPr id="123" name="TextBox 122"/>
            <p:cNvSpPr txBox="1"/>
            <p:nvPr/>
          </p:nvSpPr>
          <p:spPr>
            <a:xfrm>
              <a:off x="2787408" y="5486400"/>
              <a:ext cx="327479" cy="831736"/>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1</a:t>
              </a:r>
            </a:p>
          </p:txBody>
        </p:sp>
        <p:sp>
          <p:nvSpPr>
            <p:cNvPr id="124" name="TextBox 123"/>
            <p:cNvSpPr txBox="1"/>
            <p:nvPr/>
          </p:nvSpPr>
          <p:spPr>
            <a:xfrm>
              <a:off x="2935421" y="5556312"/>
              <a:ext cx="423701" cy="646906"/>
            </a:xfrm>
            <a:prstGeom prst="rect">
              <a:avLst/>
            </a:prstGeom>
            <a:noFill/>
          </p:spPr>
          <p:txBody>
            <a:bodyPr wrap="none">
              <a:spAutoFit/>
            </a:bodyPr>
            <a:lstStyle/>
            <a:p>
              <a:pPr>
                <a:defRPr/>
              </a:pPr>
              <a:r>
                <a:rPr lang="en-US" sz="3600" dirty="0">
                  <a:latin typeface="Linux Libertine" panose="02000503000000000000" pitchFamily="2" charset="0"/>
                </a:rPr>
                <a:t>p</a:t>
              </a:r>
              <a:endParaRPr lang="en-US" sz="3600" baseline="30000" dirty="0">
                <a:latin typeface="Linux Libertine" panose="02000503000000000000" pitchFamily="2" charset="0"/>
              </a:endParaRPr>
            </a:p>
          </p:txBody>
        </p:sp>
      </p:grpSp>
      <p:grpSp>
        <p:nvGrpSpPr>
          <p:cNvPr id="26668" name="Group 124"/>
          <p:cNvGrpSpPr>
            <a:grpSpLocks/>
          </p:cNvGrpSpPr>
          <p:nvPr/>
        </p:nvGrpSpPr>
        <p:grpSpPr bwMode="auto">
          <a:xfrm>
            <a:off x="5167217" y="4656138"/>
            <a:ext cx="773436" cy="830997"/>
            <a:chOff x="2644707" y="5486400"/>
            <a:chExt cx="773778" cy="831733"/>
          </a:xfrm>
        </p:grpSpPr>
        <p:sp>
          <p:nvSpPr>
            <p:cNvPr id="126" name="TextBox 125"/>
            <p:cNvSpPr txBox="1"/>
            <p:nvPr/>
          </p:nvSpPr>
          <p:spPr>
            <a:xfrm>
              <a:off x="2644707" y="5486400"/>
              <a:ext cx="470208" cy="831733"/>
            </a:xfrm>
            <a:prstGeom prst="rect">
              <a:avLst/>
            </a:prstGeom>
            <a:noFill/>
          </p:spPr>
          <p:txBody>
            <a:bodyPr wrap="none">
              <a:spAutoFit/>
            </a:bodyPr>
            <a:lstStyle/>
            <a:p>
              <a:pPr algn="r">
                <a:defRPr/>
              </a:pPr>
              <a:r>
                <a:rPr lang="en-US" dirty="0">
                  <a:latin typeface="Linux Libertine" panose="02000503000000000000" pitchFamily="2" charset="0"/>
                </a:rPr>
                <a:t>12</a:t>
              </a:r>
            </a:p>
            <a:p>
              <a:pPr algn="r">
                <a:defRPr/>
              </a:pPr>
              <a:r>
                <a:rPr lang="en-US" dirty="0">
                  <a:latin typeface="Linux Libertine" panose="02000503000000000000" pitchFamily="2" charset="0"/>
                </a:rPr>
                <a:t>6</a:t>
              </a:r>
            </a:p>
          </p:txBody>
        </p:sp>
        <p:sp>
          <p:nvSpPr>
            <p:cNvPr id="127" name="TextBox 126"/>
            <p:cNvSpPr txBox="1"/>
            <p:nvPr/>
          </p:nvSpPr>
          <p:spPr>
            <a:xfrm>
              <a:off x="2935447" y="5556312"/>
              <a:ext cx="483038" cy="646903"/>
            </a:xfrm>
            <a:prstGeom prst="rect">
              <a:avLst/>
            </a:prstGeom>
            <a:noFill/>
          </p:spPr>
          <p:txBody>
            <a:bodyPr wrap="none">
              <a:spAutoFit/>
            </a:bodyPr>
            <a:lstStyle/>
            <a:p>
              <a:pPr>
                <a:defRPr/>
              </a:pPr>
              <a:r>
                <a:rPr lang="en-US" sz="3600" dirty="0">
                  <a:latin typeface="Linux Libertine" panose="02000503000000000000" pitchFamily="2" charset="0"/>
                </a:rPr>
                <a:t>C</a:t>
              </a:r>
              <a:endParaRPr lang="en-US" sz="3600" baseline="30000" dirty="0">
                <a:latin typeface="Linux Libertine" panose="02000503000000000000" pitchFamily="2" charset="0"/>
              </a:endParaRPr>
            </a:p>
          </p:txBody>
        </p:sp>
      </p:grpSp>
      <p:sp>
        <p:nvSpPr>
          <p:cNvPr id="128" name="TextBox 127"/>
          <p:cNvSpPr txBox="1"/>
          <p:nvPr/>
        </p:nvSpPr>
        <p:spPr>
          <a:xfrm>
            <a:off x="5875340" y="4687888"/>
            <a:ext cx="438150"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29" name="TextBox 128"/>
          <p:cNvSpPr txBox="1"/>
          <p:nvPr/>
        </p:nvSpPr>
        <p:spPr>
          <a:xfrm>
            <a:off x="4503738" y="4687888"/>
            <a:ext cx="639762" cy="646112"/>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sp>
        <p:nvSpPr>
          <p:cNvPr id="130" name="TextBox 129"/>
          <p:cNvSpPr txBox="1"/>
          <p:nvPr/>
        </p:nvSpPr>
        <p:spPr>
          <a:xfrm>
            <a:off x="3581400" y="4687888"/>
            <a:ext cx="439738"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26672" name="Group 131"/>
          <p:cNvGrpSpPr>
            <a:grpSpLocks/>
          </p:cNvGrpSpPr>
          <p:nvPr/>
        </p:nvGrpSpPr>
        <p:grpSpPr bwMode="auto">
          <a:xfrm>
            <a:off x="5243216" y="5410197"/>
            <a:ext cx="624358" cy="830997"/>
            <a:chOff x="2787428" y="5486400"/>
            <a:chExt cx="624939" cy="831735"/>
          </a:xfrm>
        </p:grpSpPr>
        <p:sp>
          <p:nvSpPr>
            <p:cNvPr id="133" name="TextBox 132"/>
            <p:cNvSpPr txBox="1"/>
            <p:nvPr/>
          </p:nvSpPr>
          <p:spPr>
            <a:xfrm>
              <a:off x="2787428" y="5486400"/>
              <a:ext cx="327639" cy="831735"/>
            </a:xfrm>
            <a:prstGeom prst="rect">
              <a:avLst/>
            </a:prstGeom>
            <a:noFill/>
          </p:spPr>
          <p:txBody>
            <a:bodyPr wrap="none">
              <a:spAutoFit/>
            </a:bodyPr>
            <a:lstStyle/>
            <a:p>
              <a:pPr algn="r">
                <a:defRPr/>
              </a:pPr>
              <a:r>
                <a:rPr lang="en-US" dirty="0">
                  <a:latin typeface="Linux Libertine" panose="02000503000000000000" pitchFamily="2" charset="0"/>
                </a:rPr>
                <a:t>4</a:t>
              </a:r>
            </a:p>
            <a:p>
              <a:pPr algn="r">
                <a:defRPr/>
              </a:pPr>
              <a:r>
                <a:rPr lang="en-US" dirty="0">
                  <a:latin typeface="Linux Libertine" panose="02000503000000000000" pitchFamily="2" charset="0"/>
                </a:rPr>
                <a:t>2</a:t>
              </a:r>
            </a:p>
          </p:txBody>
        </p:sp>
        <p:sp>
          <p:nvSpPr>
            <p:cNvPr id="134" name="TextBox 133"/>
            <p:cNvSpPr txBox="1"/>
            <p:nvPr/>
          </p:nvSpPr>
          <p:spPr>
            <a:xfrm>
              <a:off x="2935511" y="5556312"/>
              <a:ext cx="476856" cy="646905"/>
            </a:xfrm>
            <a:prstGeom prst="rect">
              <a:avLst/>
            </a:prstGeom>
            <a:noFill/>
          </p:spPr>
          <p:txBody>
            <a:bodyPr wrap="none">
              <a:spAutoFit/>
            </a:bodyPr>
            <a:lstStyle/>
            <a:p>
              <a:pPr>
                <a:defRPr/>
              </a:pPr>
              <a:r>
                <a:rPr lang="en-US" sz="3600" dirty="0">
                  <a:latin typeface="Symbol" pitchFamily="18" charset="2"/>
                </a:rPr>
                <a:t>a</a:t>
              </a:r>
              <a:endParaRPr lang="en-US" sz="3600" baseline="30000" dirty="0">
                <a:latin typeface="Linux Libertine" panose="02000503000000000000" pitchFamily="2" charset="0"/>
              </a:endParaRPr>
            </a:p>
          </p:txBody>
        </p:sp>
      </p:grpSp>
      <p:grpSp>
        <p:nvGrpSpPr>
          <p:cNvPr id="26673" name="Group 137"/>
          <p:cNvGrpSpPr>
            <a:grpSpLocks/>
          </p:cNvGrpSpPr>
          <p:nvPr/>
        </p:nvGrpSpPr>
        <p:grpSpPr bwMode="auto">
          <a:xfrm>
            <a:off x="3982719" y="5418134"/>
            <a:ext cx="571461" cy="830997"/>
            <a:chOff x="2787408" y="5486400"/>
            <a:chExt cx="571714" cy="831736"/>
          </a:xfrm>
        </p:grpSpPr>
        <p:sp>
          <p:nvSpPr>
            <p:cNvPr id="139" name="TextBox 138"/>
            <p:cNvSpPr txBox="1"/>
            <p:nvPr/>
          </p:nvSpPr>
          <p:spPr>
            <a:xfrm>
              <a:off x="2787408" y="5486400"/>
              <a:ext cx="327479" cy="831736"/>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1</a:t>
              </a:r>
            </a:p>
          </p:txBody>
        </p:sp>
        <p:sp>
          <p:nvSpPr>
            <p:cNvPr id="140" name="TextBox 139"/>
            <p:cNvSpPr txBox="1"/>
            <p:nvPr/>
          </p:nvSpPr>
          <p:spPr>
            <a:xfrm>
              <a:off x="2935421" y="5556312"/>
              <a:ext cx="423701" cy="646906"/>
            </a:xfrm>
            <a:prstGeom prst="rect">
              <a:avLst/>
            </a:prstGeom>
            <a:noFill/>
          </p:spPr>
          <p:txBody>
            <a:bodyPr wrap="none">
              <a:spAutoFit/>
            </a:bodyPr>
            <a:lstStyle/>
            <a:p>
              <a:pPr>
                <a:defRPr/>
              </a:pPr>
              <a:r>
                <a:rPr lang="en-US" sz="3600" dirty="0">
                  <a:latin typeface="Linux Libertine" panose="02000503000000000000" pitchFamily="2" charset="0"/>
                </a:rPr>
                <a:t>p</a:t>
              </a:r>
              <a:endParaRPr lang="en-US" sz="3600" baseline="30000" dirty="0">
                <a:latin typeface="Linux Libertine" panose="02000503000000000000" pitchFamily="2" charset="0"/>
              </a:endParaRPr>
            </a:p>
          </p:txBody>
        </p:sp>
      </p:grpSp>
      <p:sp>
        <p:nvSpPr>
          <p:cNvPr id="144" name="TextBox 143"/>
          <p:cNvSpPr txBox="1"/>
          <p:nvPr/>
        </p:nvSpPr>
        <p:spPr>
          <a:xfrm>
            <a:off x="5875340" y="5449888"/>
            <a:ext cx="438150"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45" name="TextBox 144"/>
          <p:cNvSpPr txBox="1"/>
          <p:nvPr/>
        </p:nvSpPr>
        <p:spPr>
          <a:xfrm>
            <a:off x="4503738" y="5449888"/>
            <a:ext cx="639762" cy="646112"/>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sp>
        <p:nvSpPr>
          <p:cNvPr id="147" name="TextBox 146"/>
          <p:cNvSpPr txBox="1"/>
          <p:nvPr/>
        </p:nvSpPr>
        <p:spPr>
          <a:xfrm>
            <a:off x="3675064" y="5510215"/>
            <a:ext cx="399426"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4</a:t>
            </a:r>
            <a:endParaRPr lang="en-US" sz="3600" baseline="30000" dirty="0">
              <a:latin typeface="Linux Libertine" panose="02000503000000000000" pitchFamily="2" charset="0"/>
            </a:endParaRPr>
          </a:p>
        </p:txBody>
      </p:sp>
      <p:sp>
        <p:nvSpPr>
          <p:cNvPr id="149" name="TextBox 148"/>
          <p:cNvSpPr txBox="1"/>
          <p:nvPr/>
        </p:nvSpPr>
        <p:spPr>
          <a:xfrm>
            <a:off x="6248400" y="5491164"/>
            <a:ext cx="776132"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2e</a:t>
            </a:r>
            <a:r>
              <a:rPr lang="en-US" sz="3600" baseline="30000" dirty="0">
                <a:latin typeface="Linux Libertine" panose="02000503000000000000" pitchFamily="2" charset="0"/>
              </a:rPr>
              <a:t>+</a:t>
            </a:r>
          </a:p>
        </p:txBody>
      </p:sp>
      <p:sp>
        <p:nvSpPr>
          <p:cNvPr id="150" name="TextBox 149"/>
          <p:cNvSpPr txBox="1"/>
          <p:nvPr/>
        </p:nvSpPr>
        <p:spPr>
          <a:xfrm>
            <a:off x="7346953" y="5491164"/>
            <a:ext cx="639876"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2</a:t>
            </a:r>
            <a:r>
              <a:rPr lang="en-US" sz="3600" dirty="0">
                <a:latin typeface="Symbol" pitchFamily="18" charset="2"/>
              </a:rPr>
              <a:t>n</a:t>
            </a:r>
            <a:endParaRPr lang="en-US" sz="3600" baseline="30000" dirty="0">
              <a:latin typeface="Symbol" pitchFamily="18" charset="2"/>
            </a:endParaRPr>
          </a:p>
        </p:txBody>
      </p:sp>
      <p:sp>
        <p:nvSpPr>
          <p:cNvPr id="151" name="TextBox 150"/>
          <p:cNvSpPr txBox="1"/>
          <p:nvPr/>
        </p:nvSpPr>
        <p:spPr>
          <a:xfrm>
            <a:off x="6951663" y="5414966"/>
            <a:ext cx="439737"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52" name="TextBox 151"/>
          <p:cNvSpPr txBox="1"/>
          <p:nvPr/>
        </p:nvSpPr>
        <p:spPr>
          <a:xfrm>
            <a:off x="7924800" y="5414966"/>
            <a:ext cx="439738"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53" name="TextBox 152"/>
          <p:cNvSpPr txBox="1"/>
          <p:nvPr/>
        </p:nvSpPr>
        <p:spPr>
          <a:xfrm>
            <a:off x="8382003" y="5491164"/>
            <a:ext cx="588580" cy="646311"/>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3</a:t>
            </a:r>
            <a:r>
              <a:rPr lang="en-US" sz="3600" dirty="0">
                <a:latin typeface="Symbol" pitchFamily="18" charset="2"/>
              </a:rPr>
              <a:t>g</a:t>
            </a:r>
            <a:endParaRPr lang="en-US" sz="3600" baseline="30000" dirty="0">
              <a:latin typeface="Symbol" pitchFamily="18" charset="2"/>
            </a:endParaRPr>
          </a:p>
        </p:txBody>
      </p:sp>
      <p:sp>
        <p:nvSpPr>
          <p:cNvPr id="111" name="TextBox 110"/>
          <p:cNvSpPr txBox="1"/>
          <p:nvPr/>
        </p:nvSpPr>
        <p:spPr>
          <a:xfrm>
            <a:off x="5887067" y="3087688"/>
            <a:ext cx="438150" cy="646112"/>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2"/>
          <a:srcRect l="2188" t="11719" r="70000" b="28125"/>
          <a:stretch>
            <a:fillRect/>
          </a:stretch>
        </p:blipFill>
        <p:spPr bwMode="auto">
          <a:xfrm>
            <a:off x="0" y="990600"/>
            <a:ext cx="6781800" cy="5867400"/>
          </a:xfrm>
          <a:prstGeom prst="rect">
            <a:avLst/>
          </a:prstGeom>
          <a:noFill/>
          <a:ln w="9525">
            <a:noFill/>
            <a:miter lim="800000"/>
            <a:headEnd/>
            <a:tailEnd/>
          </a:ln>
        </p:spPr>
      </p:pic>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8" name="Text Placeholder 7"/>
          <p:cNvSpPr>
            <a:spLocks noGrp="1"/>
          </p:cNvSpPr>
          <p:nvPr>
            <p:ph type="body" sz="quarter" idx="13"/>
          </p:nvPr>
        </p:nvSpPr>
        <p:spPr>
          <a:xfrm>
            <a:off x="1" y="6457890"/>
            <a:ext cx="1868835" cy="400105"/>
          </a:xfrm>
        </p:spPr>
        <p:txBody>
          <a:bodyPr/>
          <a:lstStyle/>
          <a:p>
            <a:r>
              <a:rPr lang="en-US" dirty="0" smtClean="0">
                <a:solidFill>
                  <a:schemeClr val="bg1"/>
                </a:solidFill>
              </a:rPr>
              <a:t>From Wikipedia</a:t>
            </a:r>
            <a:endParaRPr lang="en-US" dirty="0">
              <a:solidFill>
                <a:schemeClr val="bg1"/>
              </a:solidFill>
            </a:endParaRPr>
          </a:p>
        </p:txBody>
      </p:sp>
      <p:grpSp>
        <p:nvGrpSpPr>
          <p:cNvPr id="12" name="Group 11"/>
          <p:cNvGrpSpPr/>
          <p:nvPr/>
        </p:nvGrpSpPr>
        <p:grpSpPr>
          <a:xfrm>
            <a:off x="7167730" y="1319964"/>
            <a:ext cx="1823870" cy="2261437"/>
            <a:chOff x="6896518" y="241160"/>
            <a:chExt cx="1823870" cy="2261437"/>
          </a:xfrm>
        </p:grpSpPr>
        <p:pic>
          <p:nvPicPr>
            <p:cNvPr id="10" name="Picture 1"/>
            <p:cNvPicPr>
              <a:picLocks noChangeAspect="1" noChangeArrowheads="1"/>
            </p:cNvPicPr>
            <p:nvPr/>
          </p:nvPicPr>
          <p:blipFill rotWithShape="1">
            <a:blip r:embed="rId2"/>
            <a:srcRect l="7504" t="73491" r="84577" b="12437"/>
            <a:stretch/>
          </p:blipFill>
          <p:spPr bwMode="auto">
            <a:xfrm>
              <a:off x="6896518" y="241160"/>
              <a:ext cx="1823870" cy="1296238"/>
            </a:xfrm>
            <a:prstGeom prst="rect">
              <a:avLst/>
            </a:prstGeom>
            <a:noFill/>
            <a:ln w="9525">
              <a:noFill/>
              <a:miter lim="800000"/>
              <a:headEnd/>
              <a:tailEnd/>
            </a:ln>
          </p:spPr>
        </p:pic>
        <p:pic>
          <p:nvPicPr>
            <p:cNvPr id="9" name="Picture 1"/>
            <p:cNvPicPr>
              <a:picLocks noChangeAspect="1" noChangeArrowheads="1"/>
            </p:cNvPicPr>
            <p:nvPr/>
          </p:nvPicPr>
          <p:blipFill rotWithShape="1">
            <a:blip r:embed="rId2"/>
            <a:srcRect l="15938" t="73502" r="82391" b="15873"/>
            <a:stretch/>
          </p:blipFill>
          <p:spPr bwMode="auto">
            <a:xfrm>
              <a:off x="6896518" y="1524000"/>
              <a:ext cx="385095" cy="978597"/>
            </a:xfrm>
            <a:prstGeom prst="rect">
              <a:avLst/>
            </a:prstGeom>
            <a:noFill/>
            <a:ln w="9525">
              <a:noFill/>
              <a:miter lim="800000"/>
              <a:headEnd/>
              <a:tailEnd/>
            </a:ln>
          </p:spPr>
        </p:pic>
        <p:pic>
          <p:nvPicPr>
            <p:cNvPr id="13" name="Picture 1"/>
            <p:cNvPicPr>
              <a:picLocks noChangeAspect="1" noChangeArrowheads="1"/>
            </p:cNvPicPr>
            <p:nvPr/>
          </p:nvPicPr>
          <p:blipFill rotWithShape="1">
            <a:blip r:embed="rId2"/>
            <a:srcRect l="17758" t="73503" r="75995" b="15873"/>
            <a:stretch/>
          </p:blipFill>
          <p:spPr bwMode="auto">
            <a:xfrm>
              <a:off x="7281614" y="1524000"/>
              <a:ext cx="1438774" cy="978597"/>
            </a:xfrm>
            <a:prstGeom prst="rect">
              <a:avLst/>
            </a:prstGeom>
            <a:no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Section 1.1 Objectives</a:t>
            </a:r>
            <a:endParaRPr lang="en-US" dirty="0"/>
          </a:p>
        </p:txBody>
      </p:sp>
      <p:sp>
        <p:nvSpPr>
          <p:cNvPr id="34819" name="Content Placeholder 3"/>
          <p:cNvSpPr>
            <a:spLocks noGrp="1"/>
          </p:cNvSpPr>
          <p:nvPr>
            <p:ph idx="1"/>
          </p:nvPr>
        </p:nvSpPr>
        <p:spPr>
          <a:xfrm>
            <a:off x="0" y="533403"/>
            <a:ext cx="9144000" cy="2551736"/>
          </a:xfrm>
        </p:spPr>
        <p:txBody>
          <a:bodyPr/>
          <a:lstStyle/>
          <a:p>
            <a:pPr marL="682468" indent="-682468">
              <a:spcBef>
                <a:spcPts val="600"/>
              </a:spcBef>
            </a:pPr>
            <a:r>
              <a:rPr lang="en-US" dirty="0" smtClean="0"/>
              <a:t>Given the reaction, </a:t>
            </a:r>
          </a:p>
          <a:p>
            <a:pPr marL="682468" indent="-682468">
              <a:spcBef>
                <a:spcPts val="600"/>
              </a:spcBef>
            </a:pPr>
            <a:endParaRPr lang="en-US" dirty="0" smtClean="0"/>
          </a:p>
          <a:p>
            <a:pPr marL="682468" indent="-682468">
              <a:spcBef>
                <a:spcPts val="600"/>
              </a:spcBef>
            </a:pPr>
            <a:endParaRPr lang="en-US" dirty="0" smtClean="0"/>
          </a:p>
          <a:p>
            <a:pPr marL="682468" indent="-682468">
              <a:spcBef>
                <a:spcPts val="600"/>
              </a:spcBef>
            </a:pPr>
            <a:r>
              <a:rPr lang="en-US" dirty="0" smtClean="0"/>
              <a:t>explain how carbon dating works.</a:t>
            </a:r>
          </a:p>
        </p:txBody>
      </p:sp>
      <p:sp>
        <p:nvSpPr>
          <p:cNvPr id="21" name="Text Placeholder 20"/>
          <p:cNvSpPr>
            <a:spLocks noGrp="1"/>
          </p:cNvSpPr>
          <p:nvPr>
            <p:ph type="body" sz="quarter" idx="13"/>
          </p:nvPr>
        </p:nvSpPr>
        <p:spPr>
          <a:xfrm>
            <a:off x="0" y="6457890"/>
            <a:ext cx="184702" cy="397172"/>
          </a:xfrm>
        </p:spPr>
        <p:txBody>
          <a:bodyPr/>
          <a:lstStyle/>
          <a:p>
            <a:endParaRPr lang="en-US"/>
          </a:p>
        </p:txBody>
      </p:sp>
      <p:grpSp>
        <p:nvGrpSpPr>
          <p:cNvPr id="34821" name="Group 5"/>
          <p:cNvGrpSpPr>
            <a:grpSpLocks/>
          </p:cNvGrpSpPr>
          <p:nvPr/>
        </p:nvGrpSpPr>
        <p:grpSpPr bwMode="auto">
          <a:xfrm>
            <a:off x="2028729" y="1508128"/>
            <a:ext cx="797483" cy="830997"/>
            <a:chOff x="2644735" y="5486400"/>
            <a:chExt cx="798316" cy="831732"/>
          </a:xfrm>
        </p:grpSpPr>
        <p:sp>
          <p:nvSpPr>
            <p:cNvPr id="7" name="TextBox 6"/>
            <p:cNvSpPr txBox="1"/>
            <p:nvPr/>
          </p:nvSpPr>
          <p:spPr>
            <a:xfrm>
              <a:off x="2644735" y="5486400"/>
              <a:ext cx="470491" cy="831732"/>
            </a:xfrm>
            <a:prstGeom prst="rect">
              <a:avLst/>
            </a:prstGeom>
            <a:noFill/>
          </p:spPr>
          <p:txBody>
            <a:bodyPr wrap="none">
              <a:spAutoFit/>
            </a:bodyPr>
            <a:lstStyle/>
            <a:p>
              <a:pPr algn="r">
                <a:defRPr/>
              </a:pPr>
              <a:r>
                <a:rPr lang="en-US" dirty="0">
                  <a:latin typeface="Linux Libertine" panose="02000503000000000000" pitchFamily="2" charset="0"/>
                </a:rPr>
                <a:t>14</a:t>
              </a:r>
            </a:p>
            <a:p>
              <a:pPr algn="r">
                <a:defRPr/>
              </a:pPr>
              <a:r>
                <a:rPr lang="en-US" dirty="0">
                  <a:latin typeface="Linux Libertine" panose="02000503000000000000" pitchFamily="2" charset="0"/>
                </a:rPr>
                <a:t>7</a:t>
              </a:r>
            </a:p>
          </p:txBody>
        </p:sp>
        <p:sp>
          <p:nvSpPr>
            <p:cNvPr id="8" name="TextBox 7"/>
            <p:cNvSpPr txBox="1"/>
            <p:nvPr/>
          </p:nvSpPr>
          <p:spPr>
            <a:xfrm>
              <a:off x="2935652" y="5556312"/>
              <a:ext cx="507399" cy="646902"/>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grpSp>
        <p:nvGrpSpPr>
          <p:cNvPr id="34822" name="Group 8"/>
          <p:cNvGrpSpPr>
            <a:grpSpLocks/>
          </p:cNvGrpSpPr>
          <p:nvPr/>
        </p:nvGrpSpPr>
        <p:grpSpPr bwMode="auto">
          <a:xfrm>
            <a:off x="3263599" y="1508124"/>
            <a:ext cx="579475" cy="830997"/>
            <a:chOff x="2787411" y="5486400"/>
            <a:chExt cx="579739" cy="831735"/>
          </a:xfrm>
        </p:grpSpPr>
        <p:sp>
          <p:nvSpPr>
            <p:cNvPr id="10" name="TextBox 9"/>
            <p:cNvSpPr txBox="1"/>
            <p:nvPr/>
          </p:nvSpPr>
          <p:spPr>
            <a:xfrm>
              <a:off x="2787411" y="5486400"/>
              <a:ext cx="327483" cy="831735"/>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0</a:t>
              </a:r>
            </a:p>
          </p:txBody>
        </p:sp>
        <p:sp>
          <p:nvSpPr>
            <p:cNvPr id="11" name="TextBox 10"/>
            <p:cNvSpPr txBox="1"/>
            <p:nvPr/>
          </p:nvSpPr>
          <p:spPr>
            <a:xfrm>
              <a:off x="2935426" y="5556312"/>
              <a:ext cx="431724" cy="646905"/>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sp>
        <p:nvSpPr>
          <p:cNvPr id="12" name="TextBox 11"/>
          <p:cNvSpPr txBox="1"/>
          <p:nvPr/>
        </p:nvSpPr>
        <p:spPr>
          <a:xfrm>
            <a:off x="2813050" y="1543054"/>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3" name="TextBox 12"/>
          <p:cNvSpPr txBox="1"/>
          <p:nvPr/>
        </p:nvSpPr>
        <p:spPr>
          <a:xfrm>
            <a:off x="3733804" y="1543054"/>
            <a:ext cx="639763" cy="647700"/>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grpSp>
        <p:nvGrpSpPr>
          <p:cNvPr id="34825" name="Group 13"/>
          <p:cNvGrpSpPr>
            <a:grpSpLocks/>
          </p:cNvGrpSpPr>
          <p:nvPr/>
        </p:nvGrpSpPr>
        <p:grpSpPr bwMode="auto">
          <a:xfrm>
            <a:off x="4325843" y="1508128"/>
            <a:ext cx="773437" cy="830997"/>
            <a:chOff x="2644708" y="5486400"/>
            <a:chExt cx="773777" cy="831732"/>
          </a:xfrm>
        </p:grpSpPr>
        <p:sp>
          <p:nvSpPr>
            <p:cNvPr id="15" name="TextBox 14"/>
            <p:cNvSpPr txBox="1"/>
            <p:nvPr/>
          </p:nvSpPr>
          <p:spPr>
            <a:xfrm>
              <a:off x="2644708" y="5486400"/>
              <a:ext cx="470207" cy="831732"/>
            </a:xfrm>
            <a:prstGeom prst="rect">
              <a:avLst/>
            </a:prstGeom>
            <a:noFill/>
          </p:spPr>
          <p:txBody>
            <a:bodyPr wrap="none">
              <a:spAutoFit/>
            </a:bodyPr>
            <a:lstStyle/>
            <a:p>
              <a:pPr algn="r">
                <a:defRPr/>
              </a:pPr>
              <a:r>
                <a:rPr lang="en-US" dirty="0">
                  <a:latin typeface="Linux Libertine" panose="02000503000000000000" pitchFamily="2" charset="0"/>
                </a:rPr>
                <a:t>14</a:t>
              </a:r>
            </a:p>
            <a:p>
              <a:pPr algn="r">
                <a:defRPr/>
              </a:pPr>
              <a:r>
                <a:rPr lang="en-US" dirty="0">
                  <a:latin typeface="Linux Libertine" panose="02000503000000000000" pitchFamily="2" charset="0"/>
                </a:rPr>
                <a:t>6</a:t>
              </a:r>
            </a:p>
          </p:txBody>
        </p:sp>
        <p:sp>
          <p:nvSpPr>
            <p:cNvPr id="16" name="TextBox 15"/>
            <p:cNvSpPr txBox="1"/>
            <p:nvPr/>
          </p:nvSpPr>
          <p:spPr>
            <a:xfrm>
              <a:off x="2935449" y="5556312"/>
              <a:ext cx="483036" cy="646902"/>
            </a:xfrm>
            <a:prstGeom prst="rect">
              <a:avLst/>
            </a:prstGeom>
            <a:noFill/>
          </p:spPr>
          <p:txBody>
            <a:bodyPr wrap="none">
              <a:spAutoFit/>
            </a:bodyPr>
            <a:lstStyle/>
            <a:p>
              <a:pPr>
                <a:defRPr/>
              </a:pPr>
              <a:r>
                <a:rPr lang="en-US" sz="3600" dirty="0">
                  <a:latin typeface="Linux Libertine" panose="02000503000000000000" pitchFamily="2" charset="0"/>
                </a:rPr>
                <a:t>C</a:t>
              </a:r>
              <a:endParaRPr lang="en-US" sz="3600" baseline="30000" dirty="0">
                <a:latin typeface="Linux Libertine" panose="02000503000000000000" pitchFamily="2" charset="0"/>
              </a:endParaRPr>
            </a:p>
          </p:txBody>
        </p:sp>
      </p:grpSp>
      <p:sp>
        <p:nvSpPr>
          <p:cNvPr id="17" name="TextBox 16"/>
          <p:cNvSpPr txBox="1"/>
          <p:nvPr/>
        </p:nvSpPr>
        <p:spPr>
          <a:xfrm>
            <a:off x="5022851" y="1543054"/>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34827" name="Group 17"/>
          <p:cNvGrpSpPr>
            <a:grpSpLocks/>
          </p:cNvGrpSpPr>
          <p:nvPr/>
        </p:nvGrpSpPr>
        <p:grpSpPr bwMode="auto">
          <a:xfrm>
            <a:off x="5506717" y="1508124"/>
            <a:ext cx="571461" cy="830997"/>
            <a:chOff x="2787408" y="5486400"/>
            <a:chExt cx="571714" cy="831735"/>
          </a:xfrm>
        </p:grpSpPr>
        <p:sp>
          <p:nvSpPr>
            <p:cNvPr id="19" name="TextBox 18"/>
            <p:cNvSpPr txBox="1"/>
            <p:nvPr/>
          </p:nvSpPr>
          <p:spPr>
            <a:xfrm>
              <a:off x="2787408" y="5486400"/>
              <a:ext cx="327479" cy="831735"/>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1</a:t>
              </a:r>
            </a:p>
          </p:txBody>
        </p:sp>
        <p:sp>
          <p:nvSpPr>
            <p:cNvPr id="20" name="TextBox 19"/>
            <p:cNvSpPr txBox="1"/>
            <p:nvPr/>
          </p:nvSpPr>
          <p:spPr>
            <a:xfrm>
              <a:off x="2935421" y="5556312"/>
              <a:ext cx="423701" cy="646905"/>
            </a:xfrm>
            <a:prstGeom prst="rect">
              <a:avLst/>
            </a:prstGeom>
            <a:noFill/>
          </p:spPr>
          <p:txBody>
            <a:bodyPr wrap="none">
              <a:spAutoFit/>
            </a:bodyPr>
            <a:lstStyle/>
            <a:p>
              <a:pPr>
                <a:defRPr/>
              </a:pPr>
              <a:r>
                <a:rPr lang="en-US" sz="3600" dirty="0">
                  <a:latin typeface="Linux Libertine" panose="02000503000000000000" pitchFamily="2" charset="0"/>
                </a:rPr>
                <a:t>p</a:t>
              </a:r>
              <a:endParaRPr lang="en-US" sz="3600" baseline="30000" dirty="0">
                <a:latin typeface="Linux Libertine" panose="02000503000000000000" pitchFamily="2" charset="0"/>
              </a:endParaRPr>
            </a:p>
          </p:txBody>
        </p:sp>
      </p:grpSp>
      <p:sp>
        <p:nvSpPr>
          <p:cNvPr id="2" name="TextBox 1"/>
          <p:cNvSpPr txBox="1"/>
          <p:nvPr/>
        </p:nvSpPr>
        <p:spPr>
          <a:xfrm>
            <a:off x="0" y="3276600"/>
            <a:ext cx="9144000" cy="1754326"/>
          </a:xfrm>
          <a:prstGeom prst="rect">
            <a:avLst/>
          </a:prstGeom>
          <a:noFill/>
        </p:spPr>
        <p:txBody>
          <a:bodyPr wrap="square" rtlCol="0">
            <a:spAutoFit/>
          </a:bodyPr>
          <a:lstStyle/>
          <a:p>
            <a:r>
              <a:rPr lang="en-US" sz="3600" dirty="0"/>
              <a:t>Source of neutrons:  cosmic rays (mainly protons) hit O-16, producing neutrons, among other things.--From </a:t>
            </a:r>
            <a:r>
              <a:rPr lang="en-US" sz="3600" dirty="0" smtClean="0"/>
              <a:t>Wikipedia</a:t>
            </a:r>
            <a:endParaRPr lang="en-US" sz="36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 name="Content Placeholder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4572000"/>
            <a:ext cx="516764" cy="646113"/>
          </a:xfrm>
        </p:spPr>
      </p:pic>
      <p:sp>
        <p:nvSpPr>
          <p:cNvPr id="4" name="Text Placeholder 3"/>
          <p:cNvSpPr>
            <a:spLocks noGrp="1"/>
          </p:cNvSpPr>
          <p:nvPr>
            <p:ph type="body" sz="quarter" idx="13"/>
          </p:nvPr>
        </p:nvSpPr>
        <p:spPr/>
        <p:txBody>
          <a:bodyPr/>
          <a:lstStyle/>
          <a:p>
            <a:endParaRPr lang="en-US"/>
          </a:p>
        </p:txBody>
      </p:sp>
      <p:grpSp>
        <p:nvGrpSpPr>
          <p:cNvPr id="30" name="Group 29"/>
          <p:cNvGrpSpPr/>
          <p:nvPr/>
        </p:nvGrpSpPr>
        <p:grpSpPr>
          <a:xfrm>
            <a:off x="1259085" y="762000"/>
            <a:ext cx="4049449" cy="831001"/>
            <a:chOff x="1259085" y="762000"/>
            <a:chExt cx="4049449" cy="831001"/>
          </a:xfrm>
        </p:grpSpPr>
        <p:grpSp>
          <p:nvGrpSpPr>
            <p:cNvPr id="5" name="Group 5"/>
            <p:cNvGrpSpPr>
              <a:grpSpLocks/>
            </p:cNvGrpSpPr>
            <p:nvPr/>
          </p:nvGrpSpPr>
          <p:grpSpPr bwMode="auto">
            <a:xfrm>
              <a:off x="1259085" y="762004"/>
              <a:ext cx="797483" cy="830997"/>
              <a:chOff x="2644735" y="5486400"/>
              <a:chExt cx="798316" cy="831732"/>
            </a:xfrm>
          </p:grpSpPr>
          <p:sp>
            <p:nvSpPr>
              <p:cNvPr id="6" name="TextBox 5"/>
              <p:cNvSpPr txBox="1"/>
              <p:nvPr/>
            </p:nvSpPr>
            <p:spPr>
              <a:xfrm>
                <a:off x="2644735" y="5486400"/>
                <a:ext cx="470491" cy="831732"/>
              </a:xfrm>
              <a:prstGeom prst="rect">
                <a:avLst/>
              </a:prstGeom>
              <a:noFill/>
            </p:spPr>
            <p:txBody>
              <a:bodyPr wrap="none">
                <a:spAutoFit/>
              </a:bodyPr>
              <a:lstStyle/>
              <a:p>
                <a:pPr algn="r">
                  <a:defRPr/>
                </a:pPr>
                <a:r>
                  <a:rPr lang="en-US" dirty="0">
                    <a:latin typeface="Linux Libertine" panose="02000503000000000000" pitchFamily="2" charset="0"/>
                  </a:rPr>
                  <a:t>14</a:t>
                </a:r>
              </a:p>
              <a:p>
                <a:pPr algn="r">
                  <a:defRPr/>
                </a:pPr>
                <a:r>
                  <a:rPr lang="en-US" dirty="0">
                    <a:latin typeface="Linux Libertine" panose="02000503000000000000" pitchFamily="2" charset="0"/>
                  </a:rPr>
                  <a:t>7</a:t>
                </a:r>
              </a:p>
            </p:txBody>
          </p:sp>
          <p:sp>
            <p:nvSpPr>
              <p:cNvPr id="7" name="TextBox 6"/>
              <p:cNvSpPr txBox="1"/>
              <p:nvPr/>
            </p:nvSpPr>
            <p:spPr>
              <a:xfrm>
                <a:off x="2935652" y="5556312"/>
                <a:ext cx="507399" cy="646902"/>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grpSp>
          <p:nvGrpSpPr>
            <p:cNvPr id="8" name="Group 8"/>
            <p:cNvGrpSpPr>
              <a:grpSpLocks/>
            </p:cNvGrpSpPr>
            <p:nvPr/>
          </p:nvGrpSpPr>
          <p:grpSpPr bwMode="auto">
            <a:xfrm>
              <a:off x="2493955" y="762000"/>
              <a:ext cx="579475" cy="830997"/>
              <a:chOff x="2787411" y="5486400"/>
              <a:chExt cx="579739" cy="831735"/>
            </a:xfrm>
          </p:grpSpPr>
          <p:sp>
            <p:nvSpPr>
              <p:cNvPr id="9" name="TextBox 8"/>
              <p:cNvSpPr txBox="1"/>
              <p:nvPr/>
            </p:nvSpPr>
            <p:spPr>
              <a:xfrm>
                <a:off x="2787411" y="5486400"/>
                <a:ext cx="327483" cy="831735"/>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0</a:t>
                </a:r>
              </a:p>
            </p:txBody>
          </p:sp>
          <p:sp>
            <p:nvSpPr>
              <p:cNvPr id="10" name="TextBox 9"/>
              <p:cNvSpPr txBox="1"/>
              <p:nvPr/>
            </p:nvSpPr>
            <p:spPr>
              <a:xfrm>
                <a:off x="2935426" y="5556312"/>
                <a:ext cx="431724" cy="646905"/>
              </a:xfrm>
              <a:prstGeom prst="rect">
                <a:avLst/>
              </a:prstGeom>
              <a:noFill/>
            </p:spPr>
            <p:txBody>
              <a:bodyPr wrap="none">
                <a:spAutoFit/>
              </a:bodyPr>
              <a:lstStyle/>
              <a:p>
                <a:pPr>
                  <a:defRPr/>
                </a:pPr>
                <a:r>
                  <a:rPr lang="en-US" sz="3600" dirty="0">
                    <a:latin typeface="Linux Libertine" panose="02000503000000000000" pitchFamily="2" charset="0"/>
                  </a:rPr>
                  <a:t>n</a:t>
                </a:r>
                <a:endParaRPr lang="en-US" sz="3600" baseline="30000" dirty="0">
                  <a:latin typeface="Linux Libertine" panose="02000503000000000000" pitchFamily="2" charset="0"/>
                </a:endParaRPr>
              </a:p>
            </p:txBody>
          </p:sp>
        </p:grpSp>
        <p:sp>
          <p:nvSpPr>
            <p:cNvPr id="11" name="TextBox 10"/>
            <p:cNvSpPr txBox="1"/>
            <p:nvPr/>
          </p:nvSpPr>
          <p:spPr>
            <a:xfrm>
              <a:off x="2043406" y="796930"/>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sp>
          <p:nvSpPr>
            <p:cNvPr id="12" name="TextBox 11"/>
            <p:cNvSpPr txBox="1"/>
            <p:nvPr/>
          </p:nvSpPr>
          <p:spPr>
            <a:xfrm>
              <a:off x="2964160" y="796930"/>
              <a:ext cx="639763" cy="647700"/>
            </a:xfrm>
            <a:prstGeom prst="rect">
              <a:avLst/>
            </a:prstGeom>
            <a:noFill/>
          </p:spPr>
          <p:txBody>
            <a:bodyPr wrap="none" lIns="91419" tIns="45710" rIns="91419" bIns="45710">
              <a:spAutoFit/>
            </a:bodyPr>
            <a:lstStyle/>
            <a:p>
              <a:pPr>
                <a:defRPr/>
              </a:pPr>
              <a:r>
                <a:rPr lang="en-US" sz="3600" dirty="0">
                  <a:sym typeface="Symbol"/>
                </a:rPr>
                <a:t></a:t>
              </a:r>
              <a:endParaRPr lang="en-US" sz="3600" baseline="30000" dirty="0">
                <a:latin typeface="Linux Libertine" panose="02000503000000000000" pitchFamily="2" charset="0"/>
              </a:endParaRPr>
            </a:p>
          </p:txBody>
        </p:sp>
        <p:grpSp>
          <p:nvGrpSpPr>
            <p:cNvPr id="13" name="Group 13"/>
            <p:cNvGrpSpPr>
              <a:grpSpLocks/>
            </p:cNvGrpSpPr>
            <p:nvPr/>
          </p:nvGrpSpPr>
          <p:grpSpPr bwMode="auto">
            <a:xfrm>
              <a:off x="3556199" y="762004"/>
              <a:ext cx="773437" cy="830997"/>
              <a:chOff x="2644708" y="5486400"/>
              <a:chExt cx="773777" cy="831732"/>
            </a:xfrm>
          </p:grpSpPr>
          <p:sp>
            <p:nvSpPr>
              <p:cNvPr id="14" name="TextBox 13"/>
              <p:cNvSpPr txBox="1"/>
              <p:nvPr/>
            </p:nvSpPr>
            <p:spPr>
              <a:xfrm>
                <a:off x="2644708" y="5486400"/>
                <a:ext cx="470207" cy="831732"/>
              </a:xfrm>
              <a:prstGeom prst="rect">
                <a:avLst/>
              </a:prstGeom>
              <a:noFill/>
            </p:spPr>
            <p:txBody>
              <a:bodyPr wrap="none">
                <a:spAutoFit/>
              </a:bodyPr>
              <a:lstStyle/>
              <a:p>
                <a:pPr algn="r">
                  <a:defRPr/>
                </a:pPr>
                <a:r>
                  <a:rPr lang="en-US" dirty="0">
                    <a:latin typeface="Linux Libertine" panose="02000503000000000000" pitchFamily="2" charset="0"/>
                  </a:rPr>
                  <a:t>14</a:t>
                </a:r>
              </a:p>
              <a:p>
                <a:pPr algn="r">
                  <a:defRPr/>
                </a:pPr>
                <a:r>
                  <a:rPr lang="en-US" dirty="0">
                    <a:latin typeface="Linux Libertine" panose="02000503000000000000" pitchFamily="2" charset="0"/>
                  </a:rPr>
                  <a:t>6</a:t>
                </a:r>
              </a:p>
            </p:txBody>
          </p:sp>
          <p:sp>
            <p:nvSpPr>
              <p:cNvPr id="15" name="TextBox 14"/>
              <p:cNvSpPr txBox="1"/>
              <p:nvPr/>
            </p:nvSpPr>
            <p:spPr>
              <a:xfrm>
                <a:off x="2935449" y="5556312"/>
                <a:ext cx="483036" cy="646902"/>
              </a:xfrm>
              <a:prstGeom prst="rect">
                <a:avLst/>
              </a:prstGeom>
              <a:noFill/>
            </p:spPr>
            <p:txBody>
              <a:bodyPr wrap="none">
                <a:spAutoFit/>
              </a:bodyPr>
              <a:lstStyle/>
              <a:p>
                <a:pPr>
                  <a:defRPr/>
                </a:pPr>
                <a:r>
                  <a:rPr lang="en-US" sz="3600" dirty="0">
                    <a:latin typeface="Linux Libertine" panose="02000503000000000000" pitchFamily="2" charset="0"/>
                  </a:rPr>
                  <a:t>C</a:t>
                </a:r>
                <a:endParaRPr lang="en-US" sz="3600" baseline="30000" dirty="0">
                  <a:latin typeface="Linux Libertine" panose="02000503000000000000" pitchFamily="2" charset="0"/>
                </a:endParaRPr>
              </a:p>
            </p:txBody>
          </p:sp>
        </p:grpSp>
        <p:sp>
          <p:nvSpPr>
            <p:cNvPr id="16" name="TextBox 15"/>
            <p:cNvSpPr txBox="1"/>
            <p:nvPr/>
          </p:nvSpPr>
          <p:spPr>
            <a:xfrm>
              <a:off x="4253207" y="796930"/>
              <a:ext cx="439738" cy="647700"/>
            </a:xfrm>
            <a:prstGeom prst="rect">
              <a:avLst/>
            </a:prstGeom>
            <a:noFill/>
          </p:spPr>
          <p:txBody>
            <a:bodyPr wrap="none" lIns="91419" tIns="45710" rIns="91419" bIns="45710">
              <a:spAutoFit/>
            </a:bodyPr>
            <a:lstStyle/>
            <a:p>
              <a:pPr>
                <a:defRPr/>
              </a:pPr>
              <a:r>
                <a:rPr lang="en-US" sz="3600" dirty="0">
                  <a:latin typeface="Linux Libertine" panose="02000503000000000000" pitchFamily="2" charset="0"/>
                </a:rPr>
                <a:t>+</a:t>
              </a:r>
              <a:endParaRPr lang="en-US" sz="3600" baseline="30000" dirty="0">
                <a:latin typeface="Linux Libertine" panose="02000503000000000000" pitchFamily="2" charset="0"/>
              </a:endParaRPr>
            </a:p>
          </p:txBody>
        </p:sp>
        <p:grpSp>
          <p:nvGrpSpPr>
            <p:cNvPr id="17" name="Group 17"/>
            <p:cNvGrpSpPr>
              <a:grpSpLocks/>
            </p:cNvGrpSpPr>
            <p:nvPr/>
          </p:nvGrpSpPr>
          <p:grpSpPr bwMode="auto">
            <a:xfrm>
              <a:off x="4737073" y="762000"/>
              <a:ext cx="571461" cy="830997"/>
              <a:chOff x="2787408" y="5486400"/>
              <a:chExt cx="571714" cy="831735"/>
            </a:xfrm>
          </p:grpSpPr>
          <p:sp>
            <p:nvSpPr>
              <p:cNvPr id="18" name="TextBox 17"/>
              <p:cNvSpPr txBox="1"/>
              <p:nvPr/>
            </p:nvSpPr>
            <p:spPr>
              <a:xfrm>
                <a:off x="2787408" y="5486400"/>
                <a:ext cx="327479" cy="831735"/>
              </a:xfrm>
              <a:prstGeom prst="rect">
                <a:avLst/>
              </a:prstGeom>
              <a:noFill/>
            </p:spPr>
            <p:txBody>
              <a:bodyPr wrap="none">
                <a:spAutoFit/>
              </a:bodyPr>
              <a:lstStyle/>
              <a:p>
                <a:pPr algn="r">
                  <a:defRPr/>
                </a:pPr>
                <a:r>
                  <a:rPr lang="en-US" dirty="0">
                    <a:latin typeface="Linux Libertine" panose="02000503000000000000" pitchFamily="2" charset="0"/>
                  </a:rPr>
                  <a:t>1</a:t>
                </a:r>
              </a:p>
              <a:p>
                <a:pPr algn="r">
                  <a:defRPr/>
                </a:pPr>
                <a:r>
                  <a:rPr lang="en-US" dirty="0">
                    <a:latin typeface="Linux Libertine" panose="02000503000000000000" pitchFamily="2" charset="0"/>
                  </a:rPr>
                  <a:t>1</a:t>
                </a:r>
              </a:p>
            </p:txBody>
          </p:sp>
          <p:sp>
            <p:nvSpPr>
              <p:cNvPr id="19" name="TextBox 18"/>
              <p:cNvSpPr txBox="1"/>
              <p:nvPr/>
            </p:nvSpPr>
            <p:spPr>
              <a:xfrm>
                <a:off x="2935421" y="5556312"/>
                <a:ext cx="423701" cy="646905"/>
              </a:xfrm>
              <a:prstGeom prst="rect">
                <a:avLst/>
              </a:prstGeom>
              <a:noFill/>
            </p:spPr>
            <p:txBody>
              <a:bodyPr wrap="none">
                <a:spAutoFit/>
              </a:bodyPr>
              <a:lstStyle/>
              <a:p>
                <a:pPr>
                  <a:defRPr/>
                </a:pPr>
                <a:r>
                  <a:rPr lang="en-US" sz="3600" dirty="0">
                    <a:latin typeface="Linux Libertine" panose="02000503000000000000" pitchFamily="2" charset="0"/>
                  </a:rPr>
                  <a:t>p</a:t>
                </a:r>
                <a:endParaRPr lang="en-US" sz="3600" baseline="30000" dirty="0">
                  <a:latin typeface="Linux Libertine" panose="02000503000000000000" pitchFamily="2" charset="0"/>
                </a:endParaRPr>
              </a:p>
            </p:txBody>
          </p:sp>
        </p:grpSp>
      </p:grpSp>
      <p:sp>
        <p:nvSpPr>
          <p:cNvPr id="21" name="TextBox 20"/>
          <p:cNvSpPr txBox="1"/>
          <p:nvPr/>
        </p:nvSpPr>
        <p:spPr>
          <a:xfrm>
            <a:off x="0" y="2477869"/>
            <a:ext cx="949299" cy="646331"/>
          </a:xfrm>
          <a:prstGeom prst="rect">
            <a:avLst/>
          </a:prstGeom>
          <a:noFill/>
        </p:spPr>
        <p:txBody>
          <a:bodyPr wrap="none" rtlCol="0">
            <a:spAutoFit/>
          </a:bodyPr>
          <a:lstStyle/>
          <a:p>
            <a:r>
              <a:rPr lang="en-US" sz="3600" dirty="0" smtClean="0">
                <a:latin typeface="Linux Libertine" panose="02000503000000000000" pitchFamily="2" charset="0"/>
              </a:rPr>
              <a:t>CO</a:t>
            </a:r>
            <a:r>
              <a:rPr lang="en-US" sz="3600" baseline="-25000" dirty="0" smtClean="0">
                <a:latin typeface="Linux Libertine" panose="02000503000000000000" pitchFamily="2" charset="0"/>
              </a:rPr>
              <a:t>2</a:t>
            </a:r>
          </a:p>
        </p:txBody>
      </p:sp>
      <p:sp>
        <p:nvSpPr>
          <p:cNvPr id="22" name="TextBox 21"/>
          <p:cNvSpPr txBox="1"/>
          <p:nvPr/>
        </p:nvSpPr>
        <p:spPr>
          <a:xfrm>
            <a:off x="2056569" y="2477869"/>
            <a:ext cx="1234633" cy="646331"/>
          </a:xfrm>
          <a:prstGeom prst="rect">
            <a:avLst/>
          </a:prstGeom>
          <a:noFill/>
        </p:spPr>
        <p:txBody>
          <a:bodyPr wrap="none" rtlCol="0">
            <a:spAutoFit/>
          </a:bodyPr>
          <a:lstStyle/>
          <a:p>
            <a:r>
              <a:rPr lang="en-US" sz="3600" baseline="30000" dirty="0" smtClean="0">
                <a:latin typeface="Linux Libertine" panose="02000503000000000000" pitchFamily="2" charset="0"/>
              </a:rPr>
              <a:t>14</a:t>
            </a:r>
            <a:r>
              <a:rPr lang="en-US" sz="3600" dirty="0" smtClean="0">
                <a:latin typeface="Linux Libertine" panose="02000503000000000000" pitchFamily="2" charset="0"/>
              </a:rPr>
              <a:t>CO</a:t>
            </a:r>
            <a:r>
              <a:rPr lang="en-US" sz="3600" baseline="-25000" dirty="0" smtClean="0">
                <a:latin typeface="Linux Libertine" panose="02000503000000000000" pitchFamily="2" charset="0"/>
              </a:rPr>
              <a:t>2</a:t>
            </a:r>
          </a:p>
        </p:txBody>
      </p:sp>
      <p:cxnSp>
        <p:nvCxnSpPr>
          <p:cNvPr id="24" name="Straight Arrow Connector 23"/>
          <p:cNvCxnSpPr/>
          <p:nvPr/>
        </p:nvCxnSpPr>
        <p:spPr>
          <a:xfrm flipH="1">
            <a:off x="2964160" y="1513101"/>
            <a:ext cx="1124064" cy="111313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49956" y="1752600"/>
            <a:ext cx="651140" cy="646331"/>
          </a:xfrm>
          <a:prstGeom prst="rect">
            <a:avLst/>
          </a:prstGeom>
          <a:noFill/>
        </p:spPr>
        <p:txBody>
          <a:bodyPr wrap="none" rtlCol="0">
            <a:spAutoFit/>
          </a:bodyPr>
          <a:lstStyle/>
          <a:p>
            <a:r>
              <a:rPr lang="en-US" sz="3600" dirty="0" smtClean="0">
                <a:latin typeface="Linux Libertine" panose="02000503000000000000" pitchFamily="2" charset="0"/>
              </a:rPr>
              <a:t>O</a:t>
            </a:r>
            <a:r>
              <a:rPr lang="en-US" sz="3600" baseline="-25000" dirty="0" smtClean="0">
                <a:latin typeface="Linux Libertine" panose="02000503000000000000" pitchFamily="2" charset="0"/>
              </a:rPr>
              <a:t>2</a:t>
            </a:r>
          </a:p>
        </p:txBody>
      </p:sp>
      <p:cxnSp>
        <p:nvCxnSpPr>
          <p:cNvPr id="27" name="Straight Arrow Connector 26"/>
          <p:cNvCxnSpPr/>
          <p:nvPr/>
        </p:nvCxnSpPr>
        <p:spPr>
          <a:xfrm>
            <a:off x="3192756" y="3124200"/>
            <a:ext cx="1060451" cy="91440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08550" y="2935069"/>
            <a:ext cx="2417650" cy="646331"/>
          </a:xfrm>
          <a:prstGeom prst="rect">
            <a:avLst/>
          </a:prstGeom>
          <a:noFill/>
        </p:spPr>
        <p:txBody>
          <a:bodyPr wrap="none" rtlCol="0">
            <a:spAutoFit/>
          </a:bodyPr>
          <a:lstStyle/>
          <a:p>
            <a:r>
              <a:rPr lang="en-US" sz="3600" i="1" dirty="0" smtClean="0">
                <a:latin typeface="Linux Libertine" panose="02000503000000000000" pitchFamily="2" charset="0"/>
              </a:rPr>
              <a:t>t</a:t>
            </a:r>
            <a:r>
              <a:rPr lang="en-US" sz="3600" baseline="-25000" dirty="0" smtClean="0">
                <a:latin typeface="Linux Libertine" panose="02000503000000000000" pitchFamily="2" charset="0"/>
              </a:rPr>
              <a:t>½</a:t>
            </a:r>
            <a:r>
              <a:rPr lang="en-US" sz="3600" dirty="0" smtClean="0">
                <a:latin typeface="Linux Libertine" panose="02000503000000000000" pitchFamily="2" charset="0"/>
              </a:rPr>
              <a:t> = 5730 y </a:t>
            </a:r>
            <a:r>
              <a:rPr lang="en-US" sz="3600" baseline="-25000" dirty="0" smtClean="0">
                <a:latin typeface="Linux Libertine" panose="02000503000000000000" pitchFamily="2" charset="0"/>
              </a:rPr>
              <a:t> </a:t>
            </a:r>
          </a:p>
        </p:txBody>
      </p:sp>
      <p:sp>
        <p:nvSpPr>
          <p:cNvPr id="29" name="TextBox 28"/>
          <p:cNvSpPr txBox="1"/>
          <p:nvPr/>
        </p:nvSpPr>
        <p:spPr>
          <a:xfrm>
            <a:off x="4572000" y="1905000"/>
            <a:ext cx="4536306" cy="1200329"/>
          </a:xfrm>
          <a:prstGeom prst="rect">
            <a:avLst/>
          </a:prstGeom>
          <a:noFill/>
        </p:spPr>
        <p:txBody>
          <a:bodyPr wrap="none" rtlCol="0">
            <a:spAutoFit/>
          </a:bodyPr>
          <a:lstStyle/>
          <a:p>
            <a:r>
              <a:rPr lang="en-US" sz="3600" dirty="0" smtClean="0">
                <a:latin typeface="Linux Libertine" panose="02000503000000000000" pitchFamily="2" charset="0"/>
              </a:rPr>
              <a:t>Fraction of </a:t>
            </a:r>
            <a:r>
              <a:rPr lang="en-US" sz="3600" baseline="30000" dirty="0" smtClean="0">
                <a:latin typeface="Linux Libertine" panose="02000503000000000000" pitchFamily="2" charset="0"/>
              </a:rPr>
              <a:t>14</a:t>
            </a:r>
            <a:r>
              <a:rPr lang="en-US" sz="3600" dirty="0" smtClean="0">
                <a:latin typeface="Linux Libertine" panose="02000503000000000000" pitchFamily="2" charset="0"/>
              </a:rPr>
              <a:t>CO</a:t>
            </a:r>
            <a:r>
              <a:rPr lang="en-US" sz="3600" baseline="-25000" dirty="0" smtClean="0">
                <a:latin typeface="Linux Libertine" panose="02000503000000000000" pitchFamily="2" charset="0"/>
              </a:rPr>
              <a:t>2</a:t>
            </a:r>
            <a:r>
              <a:rPr lang="en-US" sz="3600" dirty="0" smtClean="0">
                <a:latin typeface="Linux Libertine" panose="02000503000000000000" pitchFamily="2" charset="0"/>
              </a:rPr>
              <a:t> in </a:t>
            </a:r>
          </a:p>
          <a:p>
            <a:r>
              <a:rPr lang="en-US" sz="3600" dirty="0" smtClean="0">
                <a:latin typeface="Linux Libertine" panose="02000503000000000000" pitchFamily="2" charset="0"/>
              </a:rPr>
              <a:t>atmosphere is constant</a:t>
            </a:r>
            <a:endParaRPr lang="en-US" sz="3600" baseline="-25000" dirty="0" smtClean="0">
              <a:latin typeface="Linux Libertine" panose="02000503000000000000" pitchFamily="2" charset="0"/>
            </a:endParaRPr>
          </a:p>
        </p:txBody>
      </p:sp>
      <p:pic>
        <p:nvPicPr>
          <p:cNvPr id="31" name="Content Placeholder 19"/>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bwMode="auto">
          <a:xfrm rot="5400000">
            <a:off x="2761616" y="5093874"/>
            <a:ext cx="516764" cy="646113"/>
          </a:xfrm>
          <a:prstGeom prst="rect">
            <a:avLst/>
          </a:prstGeom>
          <a:noFill/>
          <a:ln w="9525">
            <a:noFill/>
            <a:miter lim="800000"/>
            <a:headEnd/>
            <a:tailEnd/>
          </a:ln>
        </p:spPr>
      </p:pic>
      <p:cxnSp>
        <p:nvCxnSpPr>
          <p:cNvPr id="32" name="Straight Arrow Connector 31"/>
          <p:cNvCxnSpPr/>
          <p:nvPr/>
        </p:nvCxnSpPr>
        <p:spPr>
          <a:xfrm>
            <a:off x="3316586" y="5802404"/>
            <a:ext cx="1060451" cy="91440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32380" y="5613273"/>
            <a:ext cx="2417650" cy="646331"/>
          </a:xfrm>
          <a:prstGeom prst="rect">
            <a:avLst/>
          </a:prstGeom>
          <a:noFill/>
        </p:spPr>
        <p:txBody>
          <a:bodyPr wrap="none" rtlCol="0">
            <a:spAutoFit/>
          </a:bodyPr>
          <a:lstStyle/>
          <a:p>
            <a:r>
              <a:rPr lang="en-US" sz="3600" i="1" dirty="0" smtClean="0">
                <a:latin typeface="Linux Libertine" panose="02000503000000000000" pitchFamily="2" charset="0"/>
              </a:rPr>
              <a:t>t</a:t>
            </a:r>
            <a:r>
              <a:rPr lang="en-US" sz="3600" baseline="-25000" dirty="0" smtClean="0">
                <a:latin typeface="Linux Libertine" panose="02000503000000000000" pitchFamily="2" charset="0"/>
              </a:rPr>
              <a:t>½</a:t>
            </a:r>
            <a:r>
              <a:rPr lang="en-US" sz="3600" dirty="0" smtClean="0">
                <a:latin typeface="Linux Libertine" panose="02000503000000000000" pitchFamily="2" charset="0"/>
              </a:rPr>
              <a:t> = 5730 y </a:t>
            </a:r>
            <a:r>
              <a:rPr lang="en-US" sz="3600" baseline="-25000" dirty="0" smtClean="0">
                <a:latin typeface="Linux Libertine" panose="02000503000000000000" pitchFamily="2" charset="0"/>
              </a:rPr>
              <a:t> </a:t>
            </a:r>
          </a:p>
        </p:txBody>
      </p:sp>
    </p:spTree>
    <p:extLst>
      <p:ext uri="{BB962C8B-B14F-4D97-AF65-F5344CB8AC3E}">
        <p14:creationId xmlns:p14="http://schemas.microsoft.com/office/powerpoint/2010/main" val="271570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p:bldP spid="29"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Chapter </a:t>
            </a:r>
            <a:r>
              <a:rPr lang="en-US" dirty="0" smtClean="0"/>
              <a:t>1</a:t>
            </a:r>
            <a:r>
              <a:rPr lang="en-US" dirty="0"/>
              <a:t>:  Atomic Structure</a:t>
            </a:r>
          </a:p>
        </p:txBody>
      </p:sp>
      <p:sp>
        <p:nvSpPr>
          <p:cNvPr id="8" name="Content Placeholder 7"/>
          <p:cNvSpPr>
            <a:spLocks noGrp="1"/>
          </p:cNvSpPr>
          <p:nvPr>
            <p:ph idx="1"/>
          </p:nvPr>
        </p:nvSpPr>
        <p:spPr>
          <a:xfrm>
            <a:off x="0" y="685800"/>
            <a:ext cx="9144000" cy="5964710"/>
          </a:xfrm>
        </p:spPr>
        <p:txBody>
          <a:bodyPr/>
          <a:lstStyle/>
          <a:p>
            <a:pPr marL="803044" indent="-803044"/>
            <a:r>
              <a:rPr lang="en-US" dirty="0" smtClean="0">
                <a:solidFill>
                  <a:schemeClr val="tx1">
                    <a:lumMod val="65000"/>
                  </a:schemeClr>
                </a:solidFill>
              </a:rPr>
              <a:t>1.1  The nucleosynthesis of light elements</a:t>
            </a:r>
          </a:p>
          <a:p>
            <a:pPr marL="803044" indent="-803044"/>
            <a:r>
              <a:rPr lang="en-US" dirty="0"/>
              <a:t>1.2 The nucleosynthesis of </a:t>
            </a:r>
            <a:r>
              <a:rPr lang="en-US" dirty="0" smtClean="0"/>
              <a:t>heavy </a:t>
            </a:r>
            <a:r>
              <a:rPr lang="en-US" dirty="0"/>
              <a:t>elements</a:t>
            </a:r>
            <a:endParaRPr lang="en-US" dirty="0" smtClean="0"/>
          </a:p>
          <a:p>
            <a:pPr marL="803044" indent="-803044"/>
            <a:r>
              <a:rPr lang="en-US" dirty="0">
                <a:solidFill>
                  <a:schemeClr val="tx1">
                    <a:lumMod val="65000"/>
                  </a:schemeClr>
                </a:solidFill>
              </a:rPr>
              <a:t>1</a:t>
            </a:r>
            <a:r>
              <a:rPr lang="en-US" dirty="0" smtClean="0">
                <a:solidFill>
                  <a:schemeClr val="tx1">
                    <a:lumMod val="65000"/>
                  </a:schemeClr>
                </a:solidFill>
              </a:rPr>
              <a:t>.3  Spectroscopic information</a:t>
            </a:r>
          </a:p>
          <a:p>
            <a:pPr marL="803044" indent="-803044"/>
            <a:r>
              <a:rPr lang="en-US" dirty="0" smtClean="0">
                <a:solidFill>
                  <a:schemeClr val="tx1">
                    <a:lumMod val="65000"/>
                  </a:schemeClr>
                </a:solidFill>
              </a:rPr>
              <a:t>1.4  Some principles of quantum mechanics</a:t>
            </a:r>
          </a:p>
          <a:p>
            <a:pPr marL="803044" indent="-803044"/>
            <a:r>
              <a:rPr lang="en-US" dirty="0" smtClean="0">
                <a:solidFill>
                  <a:schemeClr val="tx1">
                    <a:lumMod val="65000"/>
                  </a:schemeClr>
                </a:solidFill>
              </a:rPr>
              <a:t>1.5  Atomic orbitals</a:t>
            </a:r>
          </a:p>
          <a:p>
            <a:pPr marL="803044" indent="-803044"/>
            <a:r>
              <a:rPr lang="en-US" dirty="0" smtClean="0">
                <a:solidFill>
                  <a:schemeClr val="tx1">
                    <a:lumMod val="65000"/>
                  </a:schemeClr>
                </a:solidFill>
              </a:rPr>
              <a:t>1.6  Penetration and shielding</a:t>
            </a:r>
          </a:p>
          <a:p>
            <a:pPr marL="803044" indent="-803044"/>
            <a:r>
              <a:rPr lang="en-US" dirty="0" smtClean="0">
                <a:solidFill>
                  <a:schemeClr val="tx1">
                    <a:lumMod val="65000"/>
                  </a:schemeClr>
                </a:solidFill>
              </a:rPr>
              <a:t>1.7  The building-up principle</a:t>
            </a:r>
          </a:p>
          <a:p>
            <a:pPr marL="803044" indent="-803044"/>
            <a:r>
              <a:rPr lang="en-US" dirty="0" smtClean="0">
                <a:solidFill>
                  <a:schemeClr val="tx1">
                    <a:lumMod val="65000"/>
                  </a:schemeClr>
                </a:solidFill>
              </a:rPr>
              <a:t>1.8  The classification of the elements</a:t>
            </a:r>
          </a:p>
          <a:p>
            <a:pPr marL="803044" indent="-803044"/>
            <a:r>
              <a:rPr lang="en-US" dirty="0" smtClean="0">
                <a:solidFill>
                  <a:schemeClr val="tx1">
                    <a:lumMod val="65000"/>
                  </a:schemeClr>
                </a:solidFill>
              </a:rPr>
              <a:t>1.9  Atomic parameters</a:t>
            </a:r>
          </a:p>
        </p:txBody>
      </p:sp>
      <p:sp>
        <p:nvSpPr>
          <p:cNvPr id="9" name="Text Placeholder 8"/>
          <p:cNvSpPr>
            <a:spLocks noGrp="1"/>
          </p:cNvSpPr>
          <p:nvPr>
            <p:ph type="body" sz="quarter" idx="13"/>
          </p:nvPr>
        </p:nvSpPr>
        <p:spPr>
          <a:xfrm>
            <a:off x="0" y="6457890"/>
            <a:ext cx="184702" cy="397172"/>
          </a:xfrm>
        </p:spPr>
        <p:txBody>
          <a:bodyPr/>
          <a:lstStyle/>
          <a:p>
            <a:endParaRPr lang="en-US"/>
          </a:p>
        </p:txBody>
      </p:sp>
    </p:spTree>
    <p:extLst>
      <p:ext uri="{BB962C8B-B14F-4D97-AF65-F5344CB8AC3E}">
        <p14:creationId xmlns:p14="http://schemas.microsoft.com/office/powerpoint/2010/main" val="3097256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solidFill>
                  <a:schemeClr val="accent5"/>
                </a:solidFill>
              </a:rPr>
              <a:t>Chapters</a:t>
            </a:r>
            <a:endParaRPr lang="en-US" dirty="0">
              <a:solidFill>
                <a:schemeClr val="accent5"/>
              </a:solidFill>
            </a:endParaRPr>
          </a:p>
        </p:txBody>
      </p:sp>
      <p:sp>
        <p:nvSpPr>
          <p:cNvPr id="5" name="Content Placeholder 4"/>
          <p:cNvSpPr>
            <a:spLocks noGrp="1"/>
          </p:cNvSpPr>
          <p:nvPr>
            <p:ph idx="1"/>
          </p:nvPr>
        </p:nvSpPr>
        <p:spPr>
          <a:xfrm>
            <a:off x="152400" y="762000"/>
            <a:ext cx="8839200" cy="4524311"/>
          </a:xfrm>
        </p:spPr>
        <p:txBody>
          <a:bodyPr/>
          <a:lstStyle/>
          <a:p>
            <a:pPr eaLnBrk="1" hangingPunct="1">
              <a:defRPr/>
            </a:pPr>
            <a:r>
              <a:rPr lang="en-US" dirty="0" smtClean="0">
                <a:solidFill>
                  <a:schemeClr val="tx1">
                    <a:lumMod val="65000"/>
                  </a:schemeClr>
                </a:solidFill>
              </a:rPr>
              <a:t>1, Atomic structure</a:t>
            </a:r>
          </a:p>
          <a:p>
            <a:pPr eaLnBrk="1" hangingPunct="1">
              <a:defRPr/>
            </a:pPr>
            <a:r>
              <a:rPr lang="en-US" dirty="0" smtClean="0">
                <a:solidFill>
                  <a:schemeClr val="tx1">
                    <a:lumMod val="65000"/>
                  </a:schemeClr>
                </a:solidFill>
              </a:rPr>
              <a:t>2, Molecular structure &amp; bonding</a:t>
            </a:r>
          </a:p>
          <a:p>
            <a:pPr eaLnBrk="1" hangingPunct="1">
              <a:defRPr/>
            </a:pPr>
            <a:r>
              <a:rPr lang="en-US" dirty="0" smtClean="0">
                <a:solidFill>
                  <a:schemeClr val="tx1"/>
                </a:solidFill>
              </a:rPr>
              <a:t>3, Structures of simple solids</a:t>
            </a:r>
          </a:p>
          <a:p>
            <a:pPr eaLnBrk="1" hangingPunct="1">
              <a:defRPr/>
            </a:pPr>
            <a:r>
              <a:rPr lang="en-US" dirty="0" smtClean="0">
                <a:solidFill>
                  <a:schemeClr val="tx1">
                    <a:lumMod val="65000"/>
                  </a:schemeClr>
                </a:solidFill>
              </a:rPr>
              <a:t>6, Molecular symmetry</a:t>
            </a:r>
          </a:p>
          <a:p>
            <a:pPr eaLnBrk="1" hangingPunct="1">
              <a:defRPr/>
            </a:pPr>
            <a:r>
              <a:rPr lang="en-US" dirty="0">
                <a:solidFill>
                  <a:schemeClr val="tx1">
                    <a:lumMod val="65000"/>
                  </a:schemeClr>
                </a:solidFill>
              </a:rPr>
              <a:t>7</a:t>
            </a:r>
            <a:r>
              <a:rPr lang="en-US" dirty="0" smtClean="0">
                <a:solidFill>
                  <a:schemeClr val="tx1">
                    <a:lumMod val="65000"/>
                  </a:schemeClr>
                </a:solidFill>
              </a:rPr>
              <a:t>, Introduction to coordination compounds</a:t>
            </a:r>
          </a:p>
          <a:p>
            <a:pPr marL="682468" indent="-682468">
              <a:defRPr/>
            </a:pPr>
            <a:r>
              <a:rPr lang="en-US" dirty="0" smtClean="0">
                <a:solidFill>
                  <a:schemeClr val="tx1">
                    <a:lumMod val="65000"/>
                  </a:schemeClr>
                </a:solidFill>
              </a:rPr>
              <a:t>20, </a:t>
            </a:r>
            <a:r>
              <a:rPr lang="en-US" i="1" dirty="0" smtClean="0">
                <a:solidFill>
                  <a:schemeClr val="tx1">
                    <a:lumMod val="65000"/>
                  </a:schemeClr>
                </a:solidFill>
              </a:rPr>
              <a:t>d</a:t>
            </a:r>
            <a:r>
              <a:rPr lang="en-US" dirty="0" smtClean="0">
                <a:solidFill>
                  <a:schemeClr val="tx1">
                    <a:lumMod val="65000"/>
                  </a:schemeClr>
                </a:solidFill>
              </a:rPr>
              <a:t>-Metal complexes:  electronic structure and spectra</a:t>
            </a:r>
            <a:endParaRPr lang="en-US" dirty="0">
              <a:solidFill>
                <a:schemeClr val="tx1">
                  <a:lumMod val="65000"/>
                </a:schemeClr>
              </a:solidFill>
            </a:endParaRPr>
          </a:p>
        </p:txBody>
      </p:sp>
      <p:sp>
        <p:nvSpPr>
          <p:cNvPr id="7172" name="Text Placeholder 5"/>
          <p:cNvSpPr>
            <a:spLocks noGrp="1"/>
          </p:cNvSpPr>
          <p:nvPr>
            <p:ph type="body" sz="quarter" idx="13"/>
          </p:nvPr>
        </p:nvSpPr>
        <p:spPr>
          <a:xfrm>
            <a:off x="1" y="6457890"/>
            <a:ext cx="184702" cy="397172"/>
          </a:xfrm>
        </p:spPr>
        <p:txBody>
          <a:bodyPr/>
          <a:lstStyle/>
          <a:p>
            <a:pPr eaLnBrk="1" hangingPunct="1"/>
            <a:endParaRPr lang="en-US" dirty="0" smtClean="0"/>
          </a:p>
        </p:txBody>
      </p:sp>
      <p:pic>
        <p:nvPicPr>
          <p:cNvPr id="17" name="Chap 3, wurtzite" descr="figure 3-34"/>
          <p:cNvPicPr>
            <a:picLocks noChangeAspect="1" noChangeArrowheads="1"/>
          </p:cNvPicPr>
          <p:nvPr/>
        </p:nvPicPr>
        <p:blipFill rotWithShape="1">
          <a:blip r:embed="rId3"/>
          <a:srcRect l="5359" r="46367" b="13549"/>
          <a:stretch/>
        </p:blipFill>
        <p:spPr bwMode="auto">
          <a:xfrm>
            <a:off x="5025656" y="-1583"/>
            <a:ext cx="4118343" cy="4973673"/>
          </a:xfrm>
          <a:prstGeom prst="rect">
            <a:avLst/>
          </a:prstGeom>
          <a:noFill/>
          <a:ln w="9525">
            <a:noFill/>
            <a:miter lim="800000"/>
            <a:headEnd/>
            <a:tailEnd/>
          </a:ln>
        </p:spPr>
      </p:pic>
    </p:spTree>
    <p:extLst>
      <p:ext uri="{BB962C8B-B14F-4D97-AF65-F5344CB8AC3E}">
        <p14:creationId xmlns:p14="http://schemas.microsoft.com/office/powerpoint/2010/main" val="10031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solidFill>
                  <a:schemeClr val="accent5"/>
                </a:solidFill>
              </a:rPr>
              <a:t>Chapters</a:t>
            </a:r>
            <a:endParaRPr lang="en-US" dirty="0">
              <a:solidFill>
                <a:schemeClr val="accent5"/>
              </a:solidFill>
            </a:endParaRPr>
          </a:p>
        </p:txBody>
      </p:sp>
      <p:sp>
        <p:nvSpPr>
          <p:cNvPr id="5" name="Content Placeholder 4"/>
          <p:cNvSpPr>
            <a:spLocks noGrp="1"/>
          </p:cNvSpPr>
          <p:nvPr>
            <p:ph idx="1"/>
          </p:nvPr>
        </p:nvSpPr>
        <p:spPr>
          <a:xfrm>
            <a:off x="152400" y="762000"/>
            <a:ext cx="8839200" cy="4524311"/>
          </a:xfrm>
        </p:spPr>
        <p:txBody>
          <a:bodyPr/>
          <a:lstStyle/>
          <a:p>
            <a:pPr eaLnBrk="1" hangingPunct="1">
              <a:defRPr/>
            </a:pPr>
            <a:r>
              <a:rPr lang="en-US" dirty="0" smtClean="0">
                <a:solidFill>
                  <a:schemeClr val="tx1">
                    <a:lumMod val="65000"/>
                  </a:schemeClr>
                </a:solidFill>
              </a:rPr>
              <a:t>1, Atomic structure</a:t>
            </a:r>
          </a:p>
          <a:p>
            <a:pPr eaLnBrk="1" hangingPunct="1">
              <a:defRPr/>
            </a:pPr>
            <a:r>
              <a:rPr lang="en-US" dirty="0" smtClean="0">
                <a:solidFill>
                  <a:schemeClr val="tx1">
                    <a:lumMod val="65000"/>
                  </a:schemeClr>
                </a:solidFill>
              </a:rPr>
              <a:t>2, Molecular structure &amp; bonding</a:t>
            </a:r>
          </a:p>
          <a:p>
            <a:pPr eaLnBrk="1" hangingPunct="1">
              <a:defRPr/>
            </a:pPr>
            <a:r>
              <a:rPr lang="en-US" dirty="0" smtClean="0">
                <a:solidFill>
                  <a:schemeClr val="tx1">
                    <a:lumMod val="65000"/>
                  </a:schemeClr>
                </a:solidFill>
              </a:rPr>
              <a:t>3, Structures of simple solids</a:t>
            </a:r>
          </a:p>
          <a:p>
            <a:pPr eaLnBrk="1" hangingPunct="1">
              <a:defRPr/>
            </a:pPr>
            <a:r>
              <a:rPr lang="en-US" dirty="0" smtClean="0">
                <a:solidFill>
                  <a:schemeClr val="tx1"/>
                </a:solidFill>
              </a:rPr>
              <a:t>6, Molecular symmetry</a:t>
            </a:r>
          </a:p>
          <a:p>
            <a:pPr eaLnBrk="1" hangingPunct="1">
              <a:defRPr/>
            </a:pPr>
            <a:r>
              <a:rPr lang="en-US" dirty="0">
                <a:solidFill>
                  <a:schemeClr val="tx1">
                    <a:lumMod val="65000"/>
                  </a:schemeClr>
                </a:solidFill>
              </a:rPr>
              <a:t>7</a:t>
            </a:r>
            <a:r>
              <a:rPr lang="en-US" dirty="0" smtClean="0">
                <a:solidFill>
                  <a:schemeClr val="tx1">
                    <a:lumMod val="65000"/>
                  </a:schemeClr>
                </a:solidFill>
              </a:rPr>
              <a:t>, Introduction to coordination compounds</a:t>
            </a:r>
          </a:p>
          <a:p>
            <a:pPr marL="682468" indent="-682468">
              <a:defRPr/>
            </a:pPr>
            <a:r>
              <a:rPr lang="en-US" dirty="0" smtClean="0">
                <a:solidFill>
                  <a:schemeClr val="tx1">
                    <a:lumMod val="65000"/>
                  </a:schemeClr>
                </a:solidFill>
              </a:rPr>
              <a:t>20, </a:t>
            </a:r>
            <a:r>
              <a:rPr lang="en-US" i="1" dirty="0" smtClean="0">
                <a:solidFill>
                  <a:schemeClr val="tx1">
                    <a:lumMod val="65000"/>
                  </a:schemeClr>
                </a:solidFill>
              </a:rPr>
              <a:t>d</a:t>
            </a:r>
            <a:r>
              <a:rPr lang="en-US" dirty="0" smtClean="0">
                <a:solidFill>
                  <a:schemeClr val="tx1">
                    <a:lumMod val="65000"/>
                  </a:schemeClr>
                </a:solidFill>
              </a:rPr>
              <a:t>-Metal complexes:  electronic structure and spectra</a:t>
            </a:r>
            <a:endParaRPr lang="en-US" dirty="0">
              <a:solidFill>
                <a:schemeClr val="tx1">
                  <a:lumMod val="65000"/>
                </a:schemeClr>
              </a:solidFill>
            </a:endParaRPr>
          </a:p>
        </p:txBody>
      </p:sp>
      <p:sp>
        <p:nvSpPr>
          <p:cNvPr id="7172" name="Text Placeholder 5"/>
          <p:cNvSpPr>
            <a:spLocks noGrp="1"/>
          </p:cNvSpPr>
          <p:nvPr>
            <p:ph type="body" sz="quarter" idx="13"/>
          </p:nvPr>
        </p:nvSpPr>
        <p:spPr>
          <a:xfrm>
            <a:off x="1" y="6457890"/>
            <a:ext cx="184702" cy="397172"/>
          </a:xfrm>
        </p:spPr>
        <p:txBody>
          <a:bodyPr/>
          <a:lstStyle/>
          <a:p>
            <a:pPr eaLnBrk="1" hangingPunct="1"/>
            <a:endParaRPr lang="en-US" dirty="0" smtClean="0"/>
          </a:p>
        </p:txBody>
      </p:sp>
      <p:pic>
        <p:nvPicPr>
          <p:cNvPr id="14" name="Chap 7, SO2 reflection" descr="figure 7-04"/>
          <p:cNvPicPr>
            <a:picLocks noChangeAspect="1" noChangeArrowheads="1"/>
          </p:cNvPicPr>
          <p:nvPr/>
        </p:nvPicPr>
        <p:blipFill>
          <a:blip r:embed="rId3"/>
          <a:srcRect b="6877"/>
          <a:stretch>
            <a:fillRect/>
          </a:stretch>
        </p:blipFill>
        <p:spPr bwMode="auto">
          <a:xfrm>
            <a:off x="4932362" y="0"/>
            <a:ext cx="4211638" cy="4953000"/>
          </a:xfrm>
          <a:prstGeom prst="rect">
            <a:avLst/>
          </a:prstGeom>
          <a:noFill/>
          <a:ln w="9525">
            <a:noFill/>
            <a:miter lim="800000"/>
            <a:headEnd/>
            <a:tailEnd/>
          </a:ln>
        </p:spPr>
      </p:pic>
    </p:spTree>
    <p:extLst>
      <p:ext uri="{BB962C8B-B14F-4D97-AF65-F5344CB8AC3E}">
        <p14:creationId xmlns:p14="http://schemas.microsoft.com/office/powerpoint/2010/main" val="8731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solidFill>
                  <a:schemeClr val="accent5"/>
                </a:solidFill>
              </a:rPr>
              <a:t>Chapters</a:t>
            </a:r>
            <a:endParaRPr lang="en-US" dirty="0">
              <a:solidFill>
                <a:schemeClr val="accent5"/>
              </a:solidFill>
            </a:endParaRPr>
          </a:p>
        </p:txBody>
      </p:sp>
      <p:sp>
        <p:nvSpPr>
          <p:cNvPr id="5" name="Content Placeholder 4"/>
          <p:cNvSpPr>
            <a:spLocks noGrp="1"/>
          </p:cNvSpPr>
          <p:nvPr>
            <p:ph idx="1"/>
          </p:nvPr>
        </p:nvSpPr>
        <p:spPr>
          <a:xfrm>
            <a:off x="152400" y="762000"/>
            <a:ext cx="8839200" cy="4524311"/>
          </a:xfrm>
        </p:spPr>
        <p:txBody>
          <a:bodyPr/>
          <a:lstStyle/>
          <a:p>
            <a:pPr eaLnBrk="1" hangingPunct="1">
              <a:defRPr/>
            </a:pPr>
            <a:r>
              <a:rPr lang="en-US" dirty="0" smtClean="0">
                <a:solidFill>
                  <a:schemeClr val="tx1">
                    <a:lumMod val="65000"/>
                  </a:schemeClr>
                </a:solidFill>
              </a:rPr>
              <a:t>1, Atomic structure</a:t>
            </a:r>
          </a:p>
          <a:p>
            <a:pPr eaLnBrk="1" hangingPunct="1">
              <a:defRPr/>
            </a:pPr>
            <a:r>
              <a:rPr lang="en-US" dirty="0" smtClean="0">
                <a:solidFill>
                  <a:schemeClr val="tx1">
                    <a:lumMod val="65000"/>
                  </a:schemeClr>
                </a:solidFill>
              </a:rPr>
              <a:t>2, Molecular structure &amp; bonding</a:t>
            </a:r>
          </a:p>
          <a:p>
            <a:pPr eaLnBrk="1" hangingPunct="1">
              <a:defRPr/>
            </a:pPr>
            <a:r>
              <a:rPr lang="en-US" dirty="0" smtClean="0">
                <a:solidFill>
                  <a:schemeClr val="tx1">
                    <a:lumMod val="65000"/>
                  </a:schemeClr>
                </a:solidFill>
              </a:rPr>
              <a:t>3, Structures of simple solids</a:t>
            </a:r>
          </a:p>
          <a:p>
            <a:pPr eaLnBrk="1" hangingPunct="1">
              <a:defRPr/>
            </a:pPr>
            <a:r>
              <a:rPr lang="en-US" dirty="0" smtClean="0">
                <a:solidFill>
                  <a:schemeClr val="tx1">
                    <a:lumMod val="65000"/>
                  </a:schemeClr>
                </a:solidFill>
              </a:rPr>
              <a:t>6, Molecular symmetry</a:t>
            </a:r>
          </a:p>
          <a:p>
            <a:pPr eaLnBrk="1" hangingPunct="1">
              <a:defRPr/>
            </a:pPr>
            <a:r>
              <a:rPr lang="en-US" dirty="0">
                <a:solidFill>
                  <a:schemeClr val="tx1"/>
                </a:solidFill>
              </a:rPr>
              <a:t>7</a:t>
            </a:r>
            <a:r>
              <a:rPr lang="en-US" dirty="0" smtClean="0">
                <a:solidFill>
                  <a:schemeClr val="tx1"/>
                </a:solidFill>
              </a:rPr>
              <a:t>, Introduction to coordination compounds</a:t>
            </a:r>
          </a:p>
          <a:p>
            <a:pPr marL="682468" indent="-682468">
              <a:defRPr/>
            </a:pPr>
            <a:r>
              <a:rPr lang="en-US" dirty="0" smtClean="0">
                <a:solidFill>
                  <a:schemeClr val="tx1">
                    <a:lumMod val="65000"/>
                  </a:schemeClr>
                </a:solidFill>
              </a:rPr>
              <a:t>20, </a:t>
            </a:r>
            <a:r>
              <a:rPr lang="en-US" i="1" dirty="0" smtClean="0">
                <a:solidFill>
                  <a:schemeClr val="tx1">
                    <a:lumMod val="65000"/>
                  </a:schemeClr>
                </a:solidFill>
              </a:rPr>
              <a:t>d</a:t>
            </a:r>
            <a:r>
              <a:rPr lang="en-US" dirty="0" smtClean="0">
                <a:solidFill>
                  <a:schemeClr val="tx1">
                    <a:lumMod val="65000"/>
                  </a:schemeClr>
                </a:solidFill>
              </a:rPr>
              <a:t>-Metal complexes:  electronic structure and spectra</a:t>
            </a:r>
            <a:endParaRPr lang="en-US" dirty="0">
              <a:solidFill>
                <a:schemeClr val="tx1">
                  <a:lumMod val="65000"/>
                </a:schemeClr>
              </a:solidFill>
            </a:endParaRPr>
          </a:p>
        </p:txBody>
      </p:sp>
      <p:sp>
        <p:nvSpPr>
          <p:cNvPr id="7172" name="Text Placeholder 5"/>
          <p:cNvSpPr>
            <a:spLocks noGrp="1"/>
          </p:cNvSpPr>
          <p:nvPr>
            <p:ph type="body" sz="quarter" idx="13"/>
          </p:nvPr>
        </p:nvSpPr>
        <p:spPr>
          <a:xfrm>
            <a:off x="1" y="6457890"/>
            <a:ext cx="184702" cy="397172"/>
          </a:xfrm>
        </p:spPr>
        <p:txBody>
          <a:bodyPr/>
          <a:lstStyle/>
          <a:p>
            <a:pPr eaLnBrk="1" hangingPunct="1"/>
            <a:endParaRPr lang="en-US" dirty="0" smtClean="0"/>
          </a:p>
        </p:txBody>
      </p:sp>
      <p:grpSp>
        <p:nvGrpSpPr>
          <p:cNvPr id="3" name="Chap 8, octachlororhenate(III)"/>
          <p:cNvGrpSpPr>
            <a:grpSpLocks noChangeAspect="1"/>
          </p:cNvGrpSpPr>
          <p:nvPr/>
        </p:nvGrpSpPr>
        <p:grpSpPr bwMode="auto">
          <a:xfrm>
            <a:off x="4116564" y="-8467"/>
            <a:ext cx="5038725" cy="4724400"/>
            <a:chOff x="1446212" y="165100"/>
            <a:chExt cx="6326188" cy="5930900"/>
          </a:xfrm>
        </p:grpSpPr>
        <p:pic>
          <p:nvPicPr>
            <p:cNvPr id="7181" name="Picture 2" descr="structure 8-36"/>
            <p:cNvPicPr>
              <a:picLocks noChangeAspect="1" noChangeArrowheads="1"/>
            </p:cNvPicPr>
            <p:nvPr/>
          </p:nvPicPr>
          <p:blipFill>
            <a:blip r:embed="rId3"/>
            <a:srcRect b="9210"/>
            <a:stretch>
              <a:fillRect/>
            </a:stretch>
          </p:blipFill>
          <p:spPr bwMode="auto">
            <a:xfrm>
              <a:off x="1446212" y="165100"/>
              <a:ext cx="6326188" cy="5930900"/>
            </a:xfrm>
            <a:prstGeom prst="rect">
              <a:avLst/>
            </a:prstGeom>
            <a:noFill/>
            <a:ln w="9525">
              <a:noFill/>
              <a:miter lim="800000"/>
              <a:headEnd/>
              <a:tailEnd/>
            </a:ln>
          </p:spPr>
        </p:pic>
        <p:sp>
          <p:nvSpPr>
            <p:cNvPr id="16" name="Rectangle 15"/>
            <p:cNvSpPr/>
            <p:nvPr/>
          </p:nvSpPr>
          <p:spPr>
            <a:xfrm>
              <a:off x="2285319" y="5346666"/>
              <a:ext cx="1219794" cy="609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Linux Libertine" panose="02000503000000000000" pitchFamily="2" charset="0"/>
              </a:endParaRPr>
            </a:p>
          </p:txBody>
        </p:sp>
      </p:grpSp>
    </p:spTree>
    <p:extLst>
      <p:ext uri="{BB962C8B-B14F-4D97-AF65-F5344CB8AC3E}">
        <p14:creationId xmlns:p14="http://schemas.microsoft.com/office/powerpoint/2010/main" val="35974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solidFill>
                  <a:schemeClr val="accent5"/>
                </a:solidFill>
              </a:rPr>
              <a:t>Chapters</a:t>
            </a:r>
            <a:endParaRPr lang="en-US" dirty="0">
              <a:solidFill>
                <a:schemeClr val="accent5"/>
              </a:solidFill>
            </a:endParaRPr>
          </a:p>
        </p:txBody>
      </p:sp>
      <p:sp>
        <p:nvSpPr>
          <p:cNvPr id="5" name="Content Placeholder 4"/>
          <p:cNvSpPr>
            <a:spLocks noGrp="1"/>
          </p:cNvSpPr>
          <p:nvPr>
            <p:ph idx="1"/>
          </p:nvPr>
        </p:nvSpPr>
        <p:spPr>
          <a:xfrm>
            <a:off x="152400" y="762000"/>
            <a:ext cx="8839200" cy="4524311"/>
          </a:xfrm>
        </p:spPr>
        <p:txBody>
          <a:bodyPr/>
          <a:lstStyle/>
          <a:p>
            <a:pPr eaLnBrk="1" hangingPunct="1">
              <a:defRPr/>
            </a:pPr>
            <a:r>
              <a:rPr lang="en-US" dirty="0" smtClean="0">
                <a:solidFill>
                  <a:schemeClr val="tx1">
                    <a:lumMod val="65000"/>
                  </a:schemeClr>
                </a:solidFill>
              </a:rPr>
              <a:t>1, Atomic structure</a:t>
            </a:r>
          </a:p>
          <a:p>
            <a:pPr eaLnBrk="1" hangingPunct="1">
              <a:defRPr/>
            </a:pPr>
            <a:r>
              <a:rPr lang="en-US" dirty="0" smtClean="0">
                <a:solidFill>
                  <a:schemeClr val="tx1">
                    <a:lumMod val="65000"/>
                  </a:schemeClr>
                </a:solidFill>
              </a:rPr>
              <a:t>2, Molecular structure &amp; bonding</a:t>
            </a:r>
          </a:p>
          <a:p>
            <a:pPr eaLnBrk="1" hangingPunct="1">
              <a:defRPr/>
            </a:pPr>
            <a:r>
              <a:rPr lang="en-US" dirty="0" smtClean="0">
                <a:solidFill>
                  <a:schemeClr val="tx1">
                    <a:lumMod val="65000"/>
                  </a:schemeClr>
                </a:solidFill>
              </a:rPr>
              <a:t>3, Structures of simple solids</a:t>
            </a:r>
          </a:p>
          <a:p>
            <a:pPr eaLnBrk="1" hangingPunct="1">
              <a:defRPr/>
            </a:pPr>
            <a:r>
              <a:rPr lang="en-US" dirty="0" smtClean="0">
                <a:solidFill>
                  <a:schemeClr val="tx1">
                    <a:lumMod val="65000"/>
                  </a:schemeClr>
                </a:solidFill>
              </a:rPr>
              <a:t>6, Molecular symmetry</a:t>
            </a:r>
          </a:p>
          <a:p>
            <a:pPr eaLnBrk="1" hangingPunct="1">
              <a:defRPr/>
            </a:pPr>
            <a:r>
              <a:rPr lang="en-US" dirty="0">
                <a:solidFill>
                  <a:schemeClr val="tx1">
                    <a:lumMod val="65000"/>
                  </a:schemeClr>
                </a:solidFill>
              </a:rPr>
              <a:t>7</a:t>
            </a:r>
            <a:r>
              <a:rPr lang="en-US" dirty="0" smtClean="0">
                <a:solidFill>
                  <a:schemeClr val="tx1">
                    <a:lumMod val="65000"/>
                  </a:schemeClr>
                </a:solidFill>
              </a:rPr>
              <a:t>, Introduction to coordination compounds</a:t>
            </a:r>
          </a:p>
          <a:p>
            <a:pPr marL="682468" indent="-682468">
              <a:defRPr/>
            </a:pPr>
            <a:r>
              <a:rPr lang="en-US" dirty="0" smtClean="0">
                <a:solidFill>
                  <a:schemeClr val="tx1"/>
                </a:solidFill>
              </a:rPr>
              <a:t>20, </a:t>
            </a:r>
            <a:r>
              <a:rPr lang="en-US" i="1" dirty="0" smtClean="0">
                <a:solidFill>
                  <a:schemeClr val="tx1"/>
                </a:solidFill>
              </a:rPr>
              <a:t>d</a:t>
            </a:r>
            <a:r>
              <a:rPr lang="en-US" dirty="0" smtClean="0">
                <a:solidFill>
                  <a:schemeClr val="tx1"/>
                </a:solidFill>
              </a:rPr>
              <a:t>-Metal complexes:  electronic structure and spectra</a:t>
            </a:r>
            <a:endParaRPr lang="en-US" dirty="0">
              <a:solidFill>
                <a:schemeClr val="tx1"/>
              </a:solidFill>
            </a:endParaRPr>
          </a:p>
        </p:txBody>
      </p:sp>
      <p:sp>
        <p:nvSpPr>
          <p:cNvPr id="7172" name="Text Placeholder 5"/>
          <p:cNvSpPr>
            <a:spLocks noGrp="1"/>
          </p:cNvSpPr>
          <p:nvPr>
            <p:ph type="body" sz="quarter" idx="13"/>
          </p:nvPr>
        </p:nvSpPr>
        <p:spPr>
          <a:xfrm>
            <a:off x="1" y="6457890"/>
            <a:ext cx="184702" cy="397172"/>
          </a:xfrm>
        </p:spPr>
        <p:txBody>
          <a:bodyPr/>
          <a:lstStyle/>
          <a:p>
            <a:pPr eaLnBrk="1" hangingPunct="1"/>
            <a:endParaRPr lang="en-US" dirty="0" smtClean="0"/>
          </a:p>
        </p:txBody>
      </p:sp>
      <p:pic>
        <p:nvPicPr>
          <p:cNvPr id="18" name="Chap 19, Cr(NH3)63+ spec" descr="figure 19-19"/>
          <p:cNvPicPr>
            <a:picLocks noChangeAspect="1" noChangeArrowheads="1"/>
          </p:cNvPicPr>
          <p:nvPr/>
        </p:nvPicPr>
        <p:blipFill>
          <a:blip r:embed="rId3"/>
          <a:srcRect b="9518"/>
          <a:stretch>
            <a:fillRect/>
          </a:stretch>
        </p:blipFill>
        <p:spPr bwMode="auto">
          <a:xfrm>
            <a:off x="1036638" y="0"/>
            <a:ext cx="8107362" cy="5334000"/>
          </a:xfrm>
          <a:prstGeom prst="rect">
            <a:avLst/>
          </a:prstGeom>
          <a:noFill/>
          <a:ln w="9525">
            <a:noFill/>
            <a:miter lim="800000"/>
            <a:headEnd/>
            <a:tailEnd/>
          </a:ln>
        </p:spPr>
      </p:pic>
    </p:spTree>
    <p:extLst>
      <p:ext uri="{BB962C8B-B14F-4D97-AF65-F5344CB8AC3E}">
        <p14:creationId xmlns:p14="http://schemas.microsoft.com/office/powerpoint/2010/main" val="10277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Chapter 1</a:t>
            </a:r>
          </a:p>
        </p:txBody>
      </p:sp>
      <p:sp>
        <p:nvSpPr>
          <p:cNvPr id="4" name="Subtitle 3"/>
          <p:cNvSpPr>
            <a:spLocks noGrp="1"/>
          </p:cNvSpPr>
          <p:nvPr>
            <p:ph type="subTitle" idx="1"/>
          </p:nvPr>
        </p:nvSpPr>
        <p:spPr/>
        <p:txBody>
          <a:bodyPr/>
          <a:lstStyle/>
          <a:p>
            <a:r>
              <a:rPr lang="en-US" dirty="0" smtClean="0"/>
              <a:t>Atomic </a:t>
            </a:r>
            <a:r>
              <a:rPr lang="en-US" dirty="0"/>
              <a:t>Structure</a:t>
            </a:r>
          </a:p>
        </p:txBody>
      </p:sp>
    </p:spTree>
    <p:extLst>
      <p:ext uri="{BB962C8B-B14F-4D97-AF65-F5344CB8AC3E}">
        <p14:creationId xmlns:p14="http://schemas.microsoft.com/office/powerpoint/2010/main" val="2378485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lass,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inux Libertine">
      <a:majorFont>
        <a:latin typeface="Linux Libertine O"/>
        <a:ea typeface=""/>
        <a:cs typeface=""/>
      </a:majorFont>
      <a:minorFont>
        <a:latin typeface="Linux Libertine 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3600" dirty="0"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 black</Template>
  <TotalTime>50377</TotalTime>
  <Words>2202</Words>
  <Application>Microsoft Office PowerPoint</Application>
  <PresentationFormat>On-screen Show (4:3)</PresentationFormat>
  <Paragraphs>787</Paragraphs>
  <Slides>46</Slides>
  <Notes>39</Notes>
  <HiddenSlides>5</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Cambria</vt:lpstr>
      <vt:lpstr>Cambria Math</vt:lpstr>
      <vt:lpstr>Liberation Sans</vt:lpstr>
      <vt:lpstr>Linux Libertine</vt:lpstr>
      <vt:lpstr>Symbol</vt:lpstr>
      <vt:lpstr>Times</vt:lpstr>
      <vt:lpstr>Verdana</vt:lpstr>
      <vt:lpstr>Wingdings</vt:lpstr>
      <vt:lpstr>Class, black</vt:lpstr>
      <vt:lpstr>CHM 4444,  Advanced Inorganic Chemistry</vt:lpstr>
      <vt:lpstr>PowerPoint Presentation</vt:lpstr>
      <vt:lpstr>Chapters</vt:lpstr>
      <vt:lpstr>Chapters</vt:lpstr>
      <vt:lpstr>Chapters</vt:lpstr>
      <vt:lpstr>Chapters</vt:lpstr>
      <vt:lpstr>Chapters</vt:lpstr>
      <vt:lpstr>Chapters</vt:lpstr>
      <vt:lpstr>Chapter 1</vt:lpstr>
      <vt:lpstr>Chapter 1:  Atomic Structure</vt:lpstr>
      <vt:lpstr>Chapter 1:  Atomic Structure</vt:lpstr>
      <vt:lpstr>Section 1.0 Objectives</vt:lpstr>
      <vt:lpstr>Section 1.0 Objectives</vt:lpstr>
      <vt:lpstr>“Gödel, Escher, Bach” by D. Hofstadter</vt:lpstr>
      <vt:lpstr>Section 1.0 Objective</vt:lpstr>
      <vt:lpstr>Section 1.0 Objectives</vt:lpstr>
      <vt:lpstr>Section 1.0 Objectives</vt:lpstr>
      <vt:lpstr>Subatomic particles relevant to chemistry</vt:lpstr>
      <vt:lpstr>Section 1.1 Objectives</vt:lpstr>
      <vt:lpstr>Section 1.1 Objectives</vt:lpstr>
      <vt:lpstr>Section 1.1 Objectives</vt:lpstr>
      <vt:lpstr>Nuclear binding energy</vt:lpstr>
      <vt:lpstr>Nuclear binding energy</vt:lpstr>
      <vt:lpstr>Example</vt:lpstr>
      <vt:lpstr>Example</vt:lpstr>
      <vt:lpstr>Example</vt:lpstr>
      <vt:lpstr>PowerPoint Presentation</vt:lpstr>
      <vt:lpstr>Quiz    Name: __________________</vt:lpstr>
      <vt:lpstr>Quiz answer, p. 1</vt:lpstr>
      <vt:lpstr>Quiz answer, p. 2</vt:lpstr>
      <vt:lpstr>Quiz answer, p. 2</vt:lpstr>
      <vt:lpstr>Box 1.1 Objectives</vt:lpstr>
      <vt:lpstr>PowerPoint Presentation</vt:lpstr>
      <vt:lpstr>Box 1.1 Objectives</vt:lpstr>
      <vt:lpstr>Example Problem</vt:lpstr>
      <vt:lpstr>Example Problem</vt:lpstr>
      <vt:lpstr>Section 1.1 Objectives</vt:lpstr>
      <vt:lpstr>PowerPoint Presentation</vt:lpstr>
      <vt:lpstr>PowerPoint Presentation</vt:lpstr>
      <vt:lpstr>PowerPoint Presentation</vt:lpstr>
      <vt:lpstr>Section 1.1 Objectives</vt:lpstr>
      <vt:lpstr>Carbon-catalyzed synthesis of He from H</vt:lpstr>
      <vt:lpstr>PowerPoint Presentation</vt:lpstr>
      <vt:lpstr>Section 1.1 Objectives</vt:lpstr>
      <vt:lpstr>PowerPoint Presentation</vt:lpstr>
      <vt:lpstr>Chapter 1:  Atomic Structure</vt:lpstr>
    </vt:vector>
  </TitlesOfParts>
  <Company>Sumanas,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cking</dc:creator>
  <cp:lastModifiedBy>Christopher King</cp:lastModifiedBy>
  <cp:revision>2160</cp:revision>
  <dcterms:modified xsi:type="dcterms:W3CDTF">2015-01-16T15:44:32Z</dcterms:modified>
</cp:coreProperties>
</file>